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tmp" ContentType="image/png"/>
  <Default Extension="wdp" ContentType="image/vnd.ms-photo"/>
  <Default Extension="avi" ContentType="video/x-msvide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8" r:id="rId2"/>
    <p:sldMasterId id="2147483744" r:id="rId3"/>
    <p:sldMasterId id="2147483804" r:id="rId4"/>
  </p:sldMasterIdLst>
  <p:notesMasterIdLst>
    <p:notesMasterId r:id="rId35"/>
  </p:notesMasterIdLst>
  <p:sldIdLst>
    <p:sldId id="256" r:id="rId5"/>
    <p:sldId id="377" r:id="rId6"/>
    <p:sldId id="315" r:id="rId7"/>
    <p:sldId id="455" r:id="rId8"/>
    <p:sldId id="398" r:id="rId9"/>
    <p:sldId id="399" r:id="rId10"/>
    <p:sldId id="454" r:id="rId11"/>
    <p:sldId id="305" r:id="rId12"/>
    <p:sldId id="397" r:id="rId13"/>
    <p:sldId id="296" r:id="rId14"/>
    <p:sldId id="297" r:id="rId15"/>
    <p:sldId id="299" r:id="rId16"/>
    <p:sldId id="300" r:id="rId17"/>
    <p:sldId id="429" r:id="rId18"/>
    <p:sldId id="443" r:id="rId19"/>
    <p:sldId id="444" r:id="rId20"/>
    <p:sldId id="321" r:id="rId21"/>
    <p:sldId id="445" r:id="rId22"/>
    <p:sldId id="448" r:id="rId23"/>
    <p:sldId id="449" r:id="rId24"/>
    <p:sldId id="401" r:id="rId25"/>
    <p:sldId id="446" r:id="rId26"/>
    <p:sldId id="441" r:id="rId27"/>
    <p:sldId id="440" r:id="rId28"/>
    <p:sldId id="439" r:id="rId29"/>
    <p:sldId id="451" r:id="rId30"/>
    <p:sldId id="452" r:id="rId31"/>
    <p:sldId id="388" r:id="rId32"/>
    <p:sldId id="453" r:id="rId33"/>
    <p:sldId id="37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748"/>
    <p:restoredTop sz="95958" autoAdjust="0"/>
  </p:normalViewPr>
  <p:slideViewPr>
    <p:cSldViewPr snapToGrid="0" snapToObjects="1">
      <p:cViewPr varScale="1">
        <p:scale>
          <a:sx n="80" d="100"/>
          <a:sy n="80" d="100"/>
        </p:scale>
        <p:origin x="19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ls2121\Desktop\image_quality\dataset_analysis\distrib_slice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ls2121\Desktop\image_quality\dataset_analysis\distrib_slices.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C:\Users\ls2121\Desktop\image_quality\dataset_analysis\distrib_slices.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ls2121\Desktop\image_quality\dataset_analysis\distrib_slices.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C:\Users\ls2121\Desktop\image_quality\dataset_analysis\distrib_slices.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ls2121\Desktop\image_quality\dataset_analysis\distrib_slices.xlsx"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localhost//Users/sayeril/Downloads/old_new_dataset_size.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localhost//Users/sayeril/Downloads/old_new_dataset_siz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spc="0" baseline="0">
                <a:solidFill>
                  <a:schemeClr val="bg1"/>
                </a:solidFill>
                <a:latin typeface="+mn-lt"/>
                <a:ea typeface="+mn-ea"/>
                <a:cs typeface="+mn-cs"/>
              </a:defRPr>
            </a:pPr>
            <a:r>
              <a:rPr lang="en-US" sz="2400" dirty="0"/>
              <a:t>Average Stack Quality per Subject</a:t>
            </a:r>
          </a:p>
        </c:rich>
      </c:tx>
      <c:layout/>
      <c:overlay val="0"/>
      <c:spPr>
        <a:noFill/>
        <a:ln>
          <a:noFill/>
        </a:ln>
        <a:effectLst/>
      </c:spPr>
      <c:txPr>
        <a:bodyPr rot="0" spcFirstLastPara="1" vertOverflow="ellipsis" vert="horz" wrap="square" anchor="ctr" anchorCtr="1"/>
        <a:lstStyle/>
        <a:p>
          <a:pPr>
            <a:defRPr sz="2880" b="1"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spPr>
            <a:solidFill>
              <a:srgbClr val="FFA18B"/>
            </a:solidFill>
          </c:spPr>
          <c:dPt>
            <c:idx val="0"/>
            <c:bubble3D val="0"/>
            <c:spPr>
              <a:solidFill>
                <a:srgbClr val="FFA18B"/>
              </a:solidFill>
              <a:ln w="19050">
                <a:solidFill>
                  <a:schemeClr val="lt1"/>
                </a:solidFill>
              </a:ln>
              <a:effectLst/>
            </c:spPr>
            <c:extLst xmlns:c16r2="http://schemas.microsoft.com/office/drawing/2015/06/chart">
              <c:ext xmlns:c16="http://schemas.microsoft.com/office/drawing/2014/chart" uri="{C3380CC4-5D6E-409C-BE32-E72D297353CC}">
                <c16:uniqueId val="{00000001-389C-4CF6-9421-A67D89190C48}"/>
              </c:ext>
            </c:extLst>
          </c:dPt>
          <c:dPt>
            <c:idx val="1"/>
            <c:bubble3D val="0"/>
            <c:spPr>
              <a:solidFill>
                <a:schemeClr val="accent6">
                  <a:lumMod val="60000"/>
                  <a:lumOff val="4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389C-4CF6-9421-A67D89190C48}"/>
              </c:ext>
            </c:extLst>
          </c:dPt>
          <c:dLbls>
            <c:dLbl>
              <c:idx val="1"/>
              <c:delete val="1"/>
              <c:extLst xmlns:c16r2="http://schemas.microsoft.com/office/drawing/2015/06/chart">
                <c:ext xmlns:c16="http://schemas.microsoft.com/office/drawing/2014/chart" uri="{C3380CC4-5D6E-409C-BE32-E72D297353CC}">
                  <c16:uniqueId val="{00000003-389C-4CF6-9421-A67D89190C48}"/>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Sheet1!$A$3:$A$4</c:f>
              <c:strCache>
                <c:ptCount val="2"/>
                <c:pt idx="0">
                  <c:v>Non-diagnostic</c:v>
                </c:pt>
                <c:pt idx="1">
                  <c:v>Diagnostic</c:v>
                </c:pt>
              </c:strCache>
            </c:strRef>
          </c:cat>
          <c:val>
            <c:numRef>
              <c:f>Sheet1!$B$3:$B$4</c:f>
              <c:numCache>
                <c:formatCode>General</c:formatCode>
                <c:ptCount val="2"/>
                <c:pt idx="0">
                  <c:v>2.0</c:v>
                </c:pt>
                <c:pt idx="1">
                  <c:v>4.0</c:v>
                </c:pt>
              </c:numCache>
            </c:numRef>
          </c:val>
          <c:extLst xmlns:c16r2="http://schemas.microsoft.com/office/drawing/2015/06/chart">
            <c:ext xmlns:c16="http://schemas.microsoft.com/office/drawing/2014/chart" uri="{C3380CC4-5D6E-409C-BE32-E72D297353CC}">
              <c16:uniqueId val="{00000004-389C-4CF6-9421-A67D89190C48}"/>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b="1">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spc="0" baseline="0">
                <a:solidFill>
                  <a:schemeClr val="bg1"/>
                </a:solidFill>
                <a:latin typeface="+mn-lt"/>
                <a:ea typeface="+mn-ea"/>
                <a:cs typeface="+mn-cs"/>
              </a:defRPr>
            </a:pPr>
            <a:r>
              <a:rPr lang="en-US" sz="2400" dirty="0"/>
              <a:t>Average Slice Quality per Stack</a:t>
            </a:r>
          </a:p>
        </c:rich>
      </c:tx>
      <c:layout/>
      <c:overlay val="0"/>
      <c:spPr>
        <a:noFill/>
        <a:ln>
          <a:noFill/>
        </a:ln>
        <a:effectLst/>
      </c:spPr>
      <c:txPr>
        <a:bodyPr rot="0" spcFirstLastPara="1" vertOverflow="ellipsis" vert="horz" wrap="square" anchor="ctr" anchorCtr="1"/>
        <a:lstStyle/>
        <a:p>
          <a:pPr>
            <a:defRPr sz="2880" b="1" i="0" u="none" strike="noStrike" kern="1200" spc="0" baseline="0">
              <a:solidFill>
                <a:schemeClr val="bg1"/>
              </a:solidFill>
              <a:latin typeface="+mn-lt"/>
              <a:ea typeface="+mn-ea"/>
              <a:cs typeface="+mn-cs"/>
            </a:defRPr>
          </a:pPr>
          <a:endParaRPr lang="en-US"/>
        </a:p>
      </c:txPr>
    </c:title>
    <c:autoTitleDeleted val="0"/>
    <c:plotArea>
      <c:layout/>
      <c:pieChart>
        <c:varyColors val="1"/>
        <c:ser>
          <c:idx val="1"/>
          <c:order val="0"/>
          <c:spPr>
            <a:solidFill>
              <a:srgbClr val="FFA18B"/>
            </a:solidFill>
          </c:spPr>
          <c:dPt>
            <c:idx val="0"/>
            <c:bubble3D val="0"/>
            <c:spPr>
              <a:solidFill>
                <a:srgbClr val="FFA18B"/>
              </a:solidFill>
              <a:ln w="19050">
                <a:solidFill>
                  <a:schemeClr val="lt1"/>
                </a:solidFill>
              </a:ln>
              <a:effectLst/>
            </c:spPr>
            <c:extLst xmlns:c16r2="http://schemas.microsoft.com/office/drawing/2015/06/chart">
              <c:ext xmlns:c16="http://schemas.microsoft.com/office/drawing/2014/chart" uri="{C3380CC4-5D6E-409C-BE32-E72D297353CC}">
                <c16:uniqueId val="{00000001-F83B-4CB7-B500-2E1AE9B1AAA3}"/>
              </c:ext>
            </c:extLst>
          </c:dPt>
          <c:dPt>
            <c:idx val="1"/>
            <c:bubble3D val="0"/>
            <c:spPr>
              <a:solidFill>
                <a:schemeClr val="accent6">
                  <a:lumMod val="60000"/>
                  <a:lumOff val="4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F83B-4CB7-B500-2E1AE9B1AAA3}"/>
              </c:ext>
            </c:extLst>
          </c:dPt>
          <c:dLbls>
            <c:dLbl>
              <c:idx val="0"/>
              <c:layout>
                <c:manualLayout>
                  <c:x val="-0.0447775922038521"/>
                  <c:y val="0.162402886672514"/>
                </c:manualLayout>
              </c:layout>
              <c:dLblPos val="bestFit"/>
              <c:showLegendKey val="0"/>
              <c:showVal val="0"/>
              <c:showCatName val="0"/>
              <c:showSerName val="0"/>
              <c:showPercent val="1"/>
              <c:showBubbleSize val="0"/>
              <c:extLst xmlns:c16r2="http://schemas.microsoft.com/office/drawing/2015/06/chart">
                <c:ext xmlns:c16="http://schemas.microsoft.com/office/drawing/2014/chart" uri="{C3380CC4-5D6E-409C-BE32-E72D297353CC}">
                  <c16:uniqueId val="{00000001-F83B-4CB7-B500-2E1AE9B1AAA3}"/>
                </c:ext>
                <c:ext xmlns:c15="http://schemas.microsoft.com/office/drawing/2012/chart" uri="{CE6537A1-D6FC-4f65-9D91-7224C49458BB}">
                  <c15:layout/>
                </c:ext>
              </c:extLst>
            </c:dLbl>
            <c:dLbl>
              <c:idx val="1"/>
              <c:delete val="1"/>
              <c:extLst xmlns:c16r2="http://schemas.microsoft.com/office/drawing/2015/06/chart">
                <c:ext xmlns:c16="http://schemas.microsoft.com/office/drawing/2014/chart" uri="{C3380CC4-5D6E-409C-BE32-E72D297353CC}">
                  <c16:uniqueId val="{00000003-F83B-4CB7-B500-2E1AE9B1AAA3}"/>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Sheet1!$A$7:$A$8</c:f>
              <c:strCache>
                <c:ptCount val="2"/>
                <c:pt idx="0">
                  <c:v>Non-diagnostic</c:v>
                </c:pt>
                <c:pt idx="1">
                  <c:v>Diagnostic</c:v>
                </c:pt>
              </c:strCache>
            </c:strRef>
          </c:cat>
          <c:val>
            <c:numRef>
              <c:f>Sheet1!$B$7:$B$8</c:f>
              <c:numCache>
                <c:formatCode>General</c:formatCode>
                <c:ptCount val="2"/>
                <c:pt idx="0">
                  <c:v>2.0</c:v>
                </c:pt>
                <c:pt idx="1">
                  <c:v>26.0</c:v>
                </c:pt>
              </c:numCache>
            </c:numRef>
          </c:val>
          <c:extLst xmlns:c16r2="http://schemas.microsoft.com/office/drawing/2015/06/chart">
            <c:ext xmlns:c16="http://schemas.microsoft.com/office/drawing/2014/chart" uri="{C3380CC4-5D6E-409C-BE32-E72D297353CC}">
              <c16:uniqueId val="{00000004-F83B-4CB7-B500-2E1AE9B1AAA3}"/>
            </c:ext>
          </c:extLst>
        </c:ser>
        <c:ser>
          <c:idx val="0"/>
          <c:order val="1"/>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6-F83B-4CB7-B500-2E1AE9B1AAA3}"/>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8-F83B-4CB7-B500-2E1AE9B1AAA3}"/>
              </c:ext>
            </c:extLst>
          </c:dPt>
          <c:dLbls>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Sheet1!$A$7:$A$8</c:f>
              <c:strCache>
                <c:ptCount val="2"/>
                <c:pt idx="0">
                  <c:v>Non-diagnostic</c:v>
                </c:pt>
                <c:pt idx="1">
                  <c:v>Diagnostic</c:v>
                </c:pt>
              </c:strCache>
            </c:strRef>
          </c:cat>
          <c:val>
            <c:numRef>
              <c:f>Sheet1!$B$7:$B$8</c:f>
              <c:numCache>
                <c:formatCode>General</c:formatCode>
                <c:ptCount val="2"/>
                <c:pt idx="0">
                  <c:v>2.0</c:v>
                </c:pt>
                <c:pt idx="1">
                  <c:v>26.0</c:v>
                </c:pt>
              </c:numCache>
            </c:numRef>
          </c:val>
          <c:extLst xmlns:c16r2="http://schemas.microsoft.com/office/drawing/2015/06/chart">
            <c:ext xmlns:c16="http://schemas.microsoft.com/office/drawing/2014/chart" uri="{C3380CC4-5D6E-409C-BE32-E72D297353CC}">
              <c16:uniqueId val="{00000009-F83B-4CB7-B500-2E1AE9B1AAA3}"/>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b="1">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bg1"/>
                </a:solidFill>
                <a:latin typeface="+mn-lt"/>
                <a:ea typeface="+mn-ea"/>
                <a:cs typeface="+mn-cs"/>
              </a:defRPr>
            </a:pPr>
            <a:r>
              <a:rPr lang="en-US" sz="2400" b="1" dirty="0" smtClean="0">
                <a:solidFill>
                  <a:schemeClr val="bg1"/>
                </a:solidFill>
              </a:rPr>
              <a:t>Slice Quality</a:t>
            </a:r>
            <a:endParaRPr lang="en-US" sz="2400" b="1" dirty="0">
              <a:solidFill>
                <a:schemeClr val="bg1"/>
              </a:solidFill>
            </a:endParaRPr>
          </a:p>
        </c:rich>
      </c:tx>
      <c:layout/>
      <c:overlay val="0"/>
      <c:spPr>
        <a:noFill/>
        <a:ln>
          <a:noFill/>
        </a:ln>
        <a:effectLst/>
      </c:spPr>
      <c:txPr>
        <a:bodyPr rot="0" spcFirstLastPara="1" vertOverflow="ellipsis" vert="horz" wrap="square" anchor="ctr" anchorCtr="1"/>
        <a:lstStyle/>
        <a:p>
          <a:pPr>
            <a:defRPr sz="2400" b="1"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spPr>
            <a:solidFill>
              <a:srgbClr val="FFA18B"/>
            </a:solidFill>
          </c:spPr>
          <c:dPt>
            <c:idx val="0"/>
            <c:bubble3D val="0"/>
            <c:spPr>
              <a:solidFill>
                <a:srgbClr val="FFA18B"/>
              </a:solidFill>
              <a:ln w="19050">
                <a:solidFill>
                  <a:schemeClr val="lt1"/>
                </a:solidFill>
              </a:ln>
              <a:effectLst/>
            </c:spPr>
            <c:extLst xmlns:c16r2="http://schemas.microsoft.com/office/drawing/2015/06/chart">
              <c:ext xmlns:c16="http://schemas.microsoft.com/office/drawing/2014/chart" uri="{C3380CC4-5D6E-409C-BE32-E72D297353CC}">
                <c16:uniqueId val="{00000001-48D9-4ACA-A388-801826F914EA}"/>
              </c:ext>
            </c:extLst>
          </c:dPt>
          <c:dPt>
            <c:idx val="1"/>
            <c:bubble3D val="0"/>
            <c:spPr>
              <a:solidFill>
                <a:schemeClr val="accent6">
                  <a:lumMod val="60000"/>
                  <a:lumOff val="4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48D9-4ACA-A388-801826F914EA}"/>
              </c:ext>
            </c:extLst>
          </c:dPt>
          <c:cat>
            <c:strRef>
              <c:f>Sheet1!$A$11:$A$12</c:f>
              <c:strCache>
                <c:ptCount val="2"/>
                <c:pt idx="0">
                  <c:v>Non_diagnostic</c:v>
                </c:pt>
                <c:pt idx="1">
                  <c:v>Diagnostic</c:v>
                </c:pt>
              </c:strCache>
            </c:strRef>
          </c:cat>
          <c:val>
            <c:numRef>
              <c:f>Sheet1!$B$11:$B$12</c:f>
              <c:numCache>
                <c:formatCode>General</c:formatCode>
                <c:ptCount val="2"/>
                <c:pt idx="0">
                  <c:v>438.0</c:v>
                </c:pt>
                <c:pt idx="1">
                  <c:v>4495.0</c:v>
                </c:pt>
              </c:numCache>
            </c:numRef>
          </c:val>
          <c:extLst xmlns:c16r2="http://schemas.microsoft.com/office/drawing/2015/06/chart">
            <c:ext xmlns:c16="http://schemas.microsoft.com/office/drawing/2014/chart" uri="{C3380CC4-5D6E-409C-BE32-E72D297353CC}">
              <c16:uniqueId val="{00000004-48D9-4ACA-A388-801826F914E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bg1"/>
                </a:solidFill>
                <a:latin typeface="+mn-lt"/>
                <a:ea typeface="+mn-ea"/>
                <a:cs typeface="+mn-cs"/>
              </a:defRPr>
            </a:pPr>
            <a:r>
              <a:rPr lang="en-US" sz="2400" b="1" dirty="0" smtClean="0">
                <a:solidFill>
                  <a:schemeClr val="bg1"/>
                </a:solidFill>
              </a:rPr>
              <a:t>Stack Quality</a:t>
            </a:r>
            <a:endParaRPr lang="en-US" sz="2400" b="1" dirty="0">
              <a:solidFill>
                <a:schemeClr val="bg1"/>
              </a:solidFill>
            </a:endParaRPr>
          </a:p>
        </c:rich>
      </c:tx>
      <c:layout/>
      <c:overlay val="0"/>
      <c:spPr>
        <a:noFill/>
        <a:ln>
          <a:noFill/>
        </a:ln>
        <a:effectLst/>
      </c:spPr>
      <c:txPr>
        <a:bodyPr rot="0" spcFirstLastPara="1" vertOverflow="ellipsis" vert="horz" wrap="square" anchor="ctr" anchorCtr="1"/>
        <a:lstStyle/>
        <a:p>
          <a:pPr>
            <a:defRPr sz="2400" b="1"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spPr>
            <a:solidFill>
              <a:srgbClr val="FFA18B"/>
            </a:solidFill>
          </c:spPr>
          <c:dPt>
            <c:idx val="0"/>
            <c:bubble3D val="0"/>
            <c:spPr>
              <a:solidFill>
                <a:srgbClr val="FFA18B"/>
              </a:solidFill>
              <a:ln w="19050">
                <a:solidFill>
                  <a:schemeClr val="lt1"/>
                </a:solidFill>
              </a:ln>
              <a:effectLst/>
            </c:spPr>
            <c:extLst xmlns:c16r2="http://schemas.microsoft.com/office/drawing/2015/06/chart">
              <c:ext xmlns:c16="http://schemas.microsoft.com/office/drawing/2014/chart" uri="{C3380CC4-5D6E-409C-BE32-E72D297353CC}">
                <c16:uniqueId val="{00000001-8CAB-4784-92EE-A375CB74A83A}"/>
              </c:ext>
            </c:extLst>
          </c:dPt>
          <c:dPt>
            <c:idx val="1"/>
            <c:bubble3D val="0"/>
            <c:spPr>
              <a:solidFill>
                <a:schemeClr val="accent6">
                  <a:lumMod val="60000"/>
                  <a:lumOff val="4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8CAB-4784-92EE-A375CB74A83A}"/>
              </c:ext>
            </c:extLst>
          </c:dPt>
          <c:cat>
            <c:strRef>
              <c:f>Sheet1!$A$15:$A$16</c:f>
              <c:strCache>
                <c:ptCount val="2"/>
                <c:pt idx="0">
                  <c:v>Non_diagnostic</c:v>
                </c:pt>
                <c:pt idx="1">
                  <c:v>Diagnostic</c:v>
                </c:pt>
              </c:strCache>
            </c:strRef>
          </c:cat>
          <c:val>
            <c:numRef>
              <c:f>Sheet1!$B$15:$B$16</c:f>
              <c:numCache>
                <c:formatCode>General</c:formatCode>
                <c:ptCount val="2"/>
                <c:pt idx="0">
                  <c:v>68.0</c:v>
                </c:pt>
                <c:pt idx="1">
                  <c:v>124.0</c:v>
                </c:pt>
              </c:numCache>
            </c:numRef>
          </c:val>
          <c:extLst xmlns:c16r2="http://schemas.microsoft.com/office/drawing/2015/06/chart">
            <c:ext xmlns:c16="http://schemas.microsoft.com/office/drawing/2014/chart" uri="{C3380CC4-5D6E-409C-BE32-E72D297353CC}">
              <c16:uniqueId val="{00000004-8CAB-4784-92EE-A375CB74A83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bg1"/>
                </a:solidFill>
                <a:latin typeface="+mn-lt"/>
                <a:ea typeface="+mn-ea"/>
                <a:cs typeface="+mn-cs"/>
              </a:defRPr>
            </a:pPr>
            <a:r>
              <a:rPr lang="en-US" sz="2400" b="1" dirty="0" smtClean="0">
                <a:solidFill>
                  <a:schemeClr val="bg1"/>
                </a:solidFill>
              </a:rPr>
              <a:t>Slice Quality</a:t>
            </a:r>
            <a:endParaRPr lang="en-US" sz="2400" b="1" dirty="0">
              <a:solidFill>
                <a:schemeClr val="bg1"/>
              </a:solidFill>
            </a:endParaRPr>
          </a:p>
        </c:rich>
      </c:tx>
      <c:layout/>
      <c:overlay val="0"/>
      <c:spPr>
        <a:noFill/>
        <a:ln>
          <a:noFill/>
        </a:ln>
        <a:effectLst/>
      </c:spPr>
      <c:txPr>
        <a:bodyPr rot="0" spcFirstLastPara="1" vertOverflow="ellipsis" vert="horz" wrap="square" anchor="ctr" anchorCtr="1"/>
        <a:lstStyle/>
        <a:p>
          <a:pPr>
            <a:defRPr sz="2400" b="1"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spPr>
            <a:solidFill>
              <a:srgbClr val="FFA18B"/>
            </a:solidFill>
          </c:spPr>
          <c:dPt>
            <c:idx val="0"/>
            <c:bubble3D val="0"/>
            <c:spPr>
              <a:solidFill>
                <a:srgbClr val="FFA18B"/>
              </a:solidFill>
              <a:ln w="19050">
                <a:solidFill>
                  <a:schemeClr val="lt1"/>
                </a:solidFill>
              </a:ln>
              <a:effectLst/>
            </c:spPr>
            <c:extLst xmlns:c16r2="http://schemas.microsoft.com/office/drawing/2015/06/chart">
              <c:ext xmlns:c16="http://schemas.microsoft.com/office/drawing/2014/chart" uri="{C3380CC4-5D6E-409C-BE32-E72D297353CC}">
                <c16:uniqueId val="{00000001-48D9-4ACA-A388-801826F914EA}"/>
              </c:ext>
            </c:extLst>
          </c:dPt>
          <c:dPt>
            <c:idx val="1"/>
            <c:bubble3D val="0"/>
            <c:spPr>
              <a:solidFill>
                <a:schemeClr val="accent6">
                  <a:lumMod val="60000"/>
                  <a:lumOff val="4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48D9-4ACA-A388-801826F914EA}"/>
              </c:ext>
            </c:extLst>
          </c:dPt>
          <c:cat>
            <c:strRef>
              <c:f>Sheet1!$A$11:$A$12</c:f>
              <c:strCache>
                <c:ptCount val="2"/>
                <c:pt idx="0">
                  <c:v>Non_diagnostic</c:v>
                </c:pt>
                <c:pt idx="1">
                  <c:v>Diagnostic</c:v>
                </c:pt>
              </c:strCache>
            </c:strRef>
          </c:cat>
          <c:val>
            <c:numRef>
              <c:f>Sheet1!$B$11:$B$12</c:f>
              <c:numCache>
                <c:formatCode>General</c:formatCode>
                <c:ptCount val="2"/>
                <c:pt idx="0">
                  <c:v>438.0</c:v>
                </c:pt>
                <c:pt idx="1">
                  <c:v>4495.0</c:v>
                </c:pt>
              </c:numCache>
            </c:numRef>
          </c:val>
          <c:extLst xmlns:c16r2="http://schemas.microsoft.com/office/drawing/2015/06/chart">
            <c:ext xmlns:c16="http://schemas.microsoft.com/office/drawing/2014/chart" uri="{C3380CC4-5D6E-409C-BE32-E72D297353CC}">
              <c16:uniqueId val="{00000004-48D9-4ACA-A388-801826F914E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bg1"/>
                </a:solidFill>
                <a:latin typeface="+mn-lt"/>
                <a:ea typeface="+mn-ea"/>
                <a:cs typeface="+mn-cs"/>
              </a:defRPr>
            </a:pPr>
            <a:r>
              <a:rPr lang="en-US" sz="2400" b="1" dirty="0" smtClean="0">
                <a:solidFill>
                  <a:schemeClr val="bg1"/>
                </a:solidFill>
              </a:rPr>
              <a:t>Slice Quality</a:t>
            </a:r>
            <a:endParaRPr lang="en-US" sz="2400" b="1" dirty="0">
              <a:solidFill>
                <a:schemeClr val="bg1"/>
              </a:solidFill>
            </a:endParaRPr>
          </a:p>
        </c:rich>
      </c:tx>
      <c:layout/>
      <c:overlay val="0"/>
      <c:spPr>
        <a:noFill/>
        <a:ln>
          <a:noFill/>
        </a:ln>
        <a:effectLst/>
      </c:spPr>
      <c:txPr>
        <a:bodyPr rot="0" spcFirstLastPara="1" vertOverflow="ellipsis" vert="horz" wrap="square" anchor="ctr" anchorCtr="1"/>
        <a:lstStyle/>
        <a:p>
          <a:pPr>
            <a:defRPr sz="2400" b="1"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spPr>
            <a:solidFill>
              <a:srgbClr val="FFA18B"/>
            </a:solidFill>
          </c:spPr>
          <c:dPt>
            <c:idx val="0"/>
            <c:bubble3D val="0"/>
            <c:spPr>
              <a:solidFill>
                <a:srgbClr val="FFA18B"/>
              </a:solidFill>
              <a:ln w="19050">
                <a:solidFill>
                  <a:schemeClr val="lt1"/>
                </a:solidFill>
              </a:ln>
              <a:effectLst/>
            </c:spPr>
            <c:extLst xmlns:c16r2="http://schemas.microsoft.com/office/drawing/2015/06/chart">
              <c:ext xmlns:c16="http://schemas.microsoft.com/office/drawing/2014/chart" uri="{C3380CC4-5D6E-409C-BE32-E72D297353CC}">
                <c16:uniqueId val="{00000001-48D9-4ACA-A388-801826F914EA}"/>
              </c:ext>
            </c:extLst>
          </c:dPt>
          <c:dPt>
            <c:idx val="1"/>
            <c:bubble3D val="0"/>
            <c:spPr>
              <a:solidFill>
                <a:schemeClr val="accent6">
                  <a:lumMod val="60000"/>
                  <a:lumOff val="4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48D9-4ACA-A388-801826F914EA}"/>
              </c:ext>
            </c:extLst>
          </c:dPt>
          <c:cat>
            <c:strRef>
              <c:f>Sheet1!$A$11:$A$12</c:f>
              <c:strCache>
                <c:ptCount val="2"/>
                <c:pt idx="0">
                  <c:v>Non_diagnostic</c:v>
                </c:pt>
                <c:pt idx="1">
                  <c:v>Diagnostic</c:v>
                </c:pt>
              </c:strCache>
            </c:strRef>
          </c:cat>
          <c:val>
            <c:numRef>
              <c:f>Sheet1!$B$11:$B$12</c:f>
              <c:numCache>
                <c:formatCode>General</c:formatCode>
                <c:ptCount val="2"/>
                <c:pt idx="0">
                  <c:v>438.0</c:v>
                </c:pt>
                <c:pt idx="1">
                  <c:v>4495.0</c:v>
                </c:pt>
              </c:numCache>
            </c:numRef>
          </c:val>
          <c:extLst xmlns:c16r2="http://schemas.microsoft.com/office/drawing/2015/06/chart">
            <c:ext xmlns:c16="http://schemas.microsoft.com/office/drawing/2014/chart" uri="{C3380CC4-5D6E-409C-BE32-E72D297353CC}">
              <c16:uniqueId val="{00000004-48D9-4ACA-A388-801826F914E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8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[old_new_dataset_size.xlsx]Sheet1!$A$7</c:f>
              <c:strCache>
                <c:ptCount val="1"/>
                <c:pt idx="0">
                  <c:v># subjects</c:v>
                </c:pt>
              </c:strCache>
            </c:strRef>
          </c:tx>
          <c:spPr>
            <a:solidFill>
              <a:schemeClr val="accent3"/>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[old_new_dataset_size.xlsx]Sheet1!$B$6:$C$6</c:f>
              <c:strCache>
                <c:ptCount val="2"/>
                <c:pt idx="0">
                  <c:v>Pilot study</c:v>
                </c:pt>
                <c:pt idx="1">
                  <c:v>Larger scale study</c:v>
                </c:pt>
              </c:strCache>
            </c:strRef>
          </c:cat>
          <c:val>
            <c:numRef>
              <c:f>[old_new_dataset_size.xlsx]Sheet1!$B$7:$C$7</c:f>
              <c:numCache>
                <c:formatCode>General</c:formatCode>
                <c:ptCount val="2"/>
                <c:pt idx="0">
                  <c:v>32.0</c:v>
                </c:pt>
                <c:pt idx="1">
                  <c:v>644.0</c:v>
                </c:pt>
              </c:numCache>
            </c:numRef>
          </c:val>
          <c:extLst xmlns:c16r2="http://schemas.microsoft.com/office/drawing/2015/06/chart">
            <c:ext xmlns:c16="http://schemas.microsoft.com/office/drawing/2014/chart" uri="{C3380CC4-5D6E-409C-BE32-E72D297353CC}">
              <c16:uniqueId val="{00000000-290A-4DA9-B149-57EE18713EBD}"/>
            </c:ext>
          </c:extLst>
        </c:ser>
        <c:dLbls>
          <c:dLblPos val="outEnd"/>
          <c:showLegendKey val="0"/>
          <c:showVal val="1"/>
          <c:showCatName val="0"/>
          <c:showSerName val="0"/>
          <c:showPercent val="0"/>
          <c:showBubbleSize val="0"/>
        </c:dLbls>
        <c:gapWidth val="100"/>
        <c:overlap val="-24"/>
        <c:axId val="2133032736"/>
        <c:axId val="2133372688"/>
      </c:barChart>
      <c:catAx>
        <c:axId val="21330327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2133372688"/>
        <c:crosses val="autoZero"/>
        <c:auto val="1"/>
        <c:lblAlgn val="ctr"/>
        <c:lblOffset val="100"/>
        <c:noMultiLvlLbl val="0"/>
      </c:catAx>
      <c:valAx>
        <c:axId val="213337268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213303273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24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8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[old_new_dataset_size.xlsx]Sheet1!$A$8</c:f>
              <c:strCache>
                <c:ptCount val="1"/>
                <c:pt idx="0">
                  <c:v># slices</c:v>
                </c:pt>
              </c:strCache>
            </c:strRef>
          </c:tx>
          <c:spPr>
            <a:solidFill>
              <a:schemeClr val="accent3"/>
            </a:solidFill>
            <a:ln>
              <a:noFill/>
            </a:ln>
            <a:effectLst>
              <a:outerShdw blurRad="57150" dist="19050" dir="5400000" algn="ctr" rotWithShape="0">
                <a:srgbClr val="000000">
                  <a:alpha val="63000"/>
                </a:srgbClr>
              </a:outerShdw>
            </a:effectLst>
          </c:spPr>
          <c:invertIfNegative val="0"/>
          <c:dLbls>
            <c:dLbl>
              <c:idx val="0"/>
              <c:layout/>
              <c:tx>
                <c:rich>
                  <a:bodyPr/>
                  <a:lstStyle/>
                  <a:p>
                    <a:r>
                      <a:rPr lang="en-US" smtClean="0"/>
                      <a:t>5,000</a:t>
                    </a:r>
                    <a:endParaRPr lang="en-US" dirty="0"/>
                  </a:p>
                </c:rich>
              </c:tx>
              <c:dLblPos val="in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209032336644125"/>
                  <c:y val="-0.0120562963676605"/>
                </c:manualLayout>
              </c:layout>
              <c:tx>
                <c:rich>
                  <a:bodyPr/>
                  <a:lstStyle/>
                  <a:p>
                    <a:r>
                      <a:rPr lang="en-US" dirty="0" smtClean="0"/>
                      <a:t>330,000</a:t>
                    </a:r>
                  </a:p>
                </c:rich>
              </c:tx>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[old_new_dataset_size.xlsx]Sheet1!$B$6:$C$6</c:f>
              <c:strCache>
                <c:ptCount val="2"/>
                <c:pt idx="0">
                  <c:v>Pilot study</c:v>
                </c:pt>
                <c:pt idx="1">
                  <c:v>Larger scale study</c:v>
                </c:pt>
              </c:strCache>
            </c:strRef>
          </c:cat>
          <c:val>
            <c:numRef>
              <c:f>[old_new_dataset_size.xlsx]Sheet1!$B$8:$C$8</c:f>
              <c:numCache>
                <c:formatCode>General</c:formatCode>
                <c:ptCount val="2"/>
                <c:pt idx="0">
                  <c:v>5000.0</c:v>
                </c:pt>
                <c:pt idx="1">
                  <c:v>330000.0</c:v>
                </c:pt>
              </c:numCache>
            </c:numRef>
          </c:val>
          <c:extLst xmlns:c16r2="http://schemas.microsoft.com/office/drawing/2015/06/chart">
            <c:ext xmlns:c16="http://schemas.microsoft.com/office/drawing/2014/chart" uri="{C3380CC4-5D6E-409C-BE32-E72D297353CC}">
              <c16:uniqueId val="{00000000-7391-4F68-B617-B03398E03403}"/>
            </c:ext>
          </c:extLst>
        </c:ser>
        <c:dLbls>
          <c:dLblPos val="inEnd"/>
          <c:showLegendKey val="0"/>
          <c:showVal val="1"/>
          <c:showCatName val="0"/>
          <c:showSerName val="0"/>
          <c:showPercent val="0"/>
          <c:showBubbleSize val="0"/>
        </c:dLbls>
        <c:gapWidth val="100"/>
        <c:overlap val="-24"/>
        <c:axId val="2128320672"/>
        <c:axId val="2133342064"/>
      </c:barChart>
      <c:catAx>
        <c:axId val="212832067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2133342064"/>
        <c:crosses val="autoZero"/>
        <c:auto val="1"/>
        <c:lblAlgn val="ctr"/>
        <c:lblOffset val="100"/>
        <c:noMultiLvlLbl val="0"/>
      </c:catAx>
      <c:valAx>
        <c:axId val="213334206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212832067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5D8E7-EA71-9D4D-B06B-E3ADDA2AD283}" type="datetimeFigureOut">
              <a:rPr lang="en-US" smtClean="0"/>
              <a:t>5/13/19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76999-FBD0-DD40-B501-12B2EF77D47B}" type="slidenum">
              <a:rPr lang="en-US" smtClean="0"/>
              <a:t>‹#›</a:t>
            </a:fld>
            <a:endParaRPr lang="en-US"/>
          </a:p>
        </p:txBody>
      </p:sp>
    </p:spTree>
    <p:extLst>
      <p:ext uri="{BB962C8B-B14F-4D97-AF65-F5344CB8AC3E}">
        <p14:creationId xmlns:p14="http://schemas.microsoft.com/office/powerpoint/2010/main" val="510889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1</a:t>
            </a:fld>
            <a:endParaRPr lang="en-US"/>
          </a:p>
        </p:txBody>
      </p:sp>
    </p:spTree>
    <p:extLst>
      <p:ext uri="{BB962C8B-B14F-4D97-AF65-F5344CB8AC3E}">
        <p14:creationId xmlns:p14="http://schemas.microsoft.com/office/powerpoint/2010/main" val="147671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First part of the work involved preparing a</a:t>
            </a:r>
            <a:r>
              <a:rPr lang="en-US" baseline="0" dirty="0" smtClean="0"/>
              <a:t> labeled slice quality dataset</a:t>
            </a:r>
            <a:endParaRPr lang="en-US" dirty="0" smtClean="0"/>
          </a:p>
          <a:p>
            <a:pPr marL="171450" indent="-171450">
              <a:buFont typeface="Arial" charset="0"/>
              <a:buChar char="•"/>
            </a:pPr>
            <a:r>
              <a:rPr lang="en-US" baseline="0" dirty="0" smtClean="0"/>
              <a:t>Average subject profile based on our dataset</a:t>
            </a:r>
          </a:p>
          <a:p>
            <a:pPr marL="171450" indent="-171450">
              <a:buFont typeface="Arial" charset="0"/>
              <a:buChar char="•"/>
            </a:pPr>
            <a:r>
              <a:rPr lang="en-US" baseline="0" dirty="0" smtClean="0"/>
              <a:t>Recall that if 1 slice is bad, the entire stack is bad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E76999-FBD0-DD40-B501-12B2EF77D4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054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E76999-FBD0-DD40-B501-12B2EF77D4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28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E76999-FBD0-DD40-B501-12B2EF77D4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566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Relevant literature – IQA for MRI</a:t>
            </a:r>
          </a:p>
          <a:p>
            <a:pPr marL="171450" indent="-171450">
              <a:buFont typeface="Arial" charset="0"/>
              <a:buChar char="•"/>
            </a:pPr>
            <a:r>
              <a:rPr lang="en-US" dirty="0" smtClean="0"/>
              <a:t>Experimented with several architectures and found transfer learning boosted performance</a:t>
            </a:r>
          </a:p>
          <a:p>
            <a:pPr marL="171450" indent="-171450">
              <a:buFont typeface="Arial" charset="0"/>
              <a:buChar char="•"/>
            </a:pPr>
            <a:r>
              <a:rPr lang="en-US" dirty="0" smtClean="0"/>
              <a:t>We adapted the VGG-16 trained on </a:t>
            </a:r>
            <a:r>
              <a:rPr lang="en-US" dirty="0" err="1" smtClean="0"/>
              <a:t>ImageNet</a:t>
            </a:r>
            <a:endParaRPr lang="en-US" dirty="0" smtClean="0"/>
          </a:p>
          <a:p>
            <a:pPr marL="628650" lvl="1" indent="-171450">
              <a:buFont typeface="Arial" charset="0"/>
              <a:buChar char="•"/>
            </a:pPr>
            <a:r>
              <a:rPr lang="en-US" dirty="0" smtClean="0"/>
              <a:t>Input slice image: adapt</a:t>
            </a:r>
            <a:r>
              <a:rPr lang="en-US" baseline="0" dirty="0" smtClean="0"/>
              <a:t> it for VGG</a:t>
            </a:r>
          </a:p>
          <a:p>
            <a:pPr marL="628650" lvl="1" indent="-171450">
              <a:buFont typeface="Arial" charset="0"/>
              <a:buChar char="•"/>
            </a:pPr>
            <a:r>
              <a:rPr lang="en-US" baseline="0" dirty="0" smtClean="0"/>
              <a:t>Output: classification score between 0,1 indicating if slice is good/bad quality</a:t>
            </a:r>
          </a:p>
          <a:p>
            <a:pPr marL="628650" lvl="1" indent="-171450">
              <a:buFont typeface="Arial" charset="0"/>
              <a:buChar char="•"/>
            </a:pPr>
            <a:r>
              <a:rPr lang="en-US" baseline="0" dirty="0" smtClean="0"/>
              <a:t>The architecture : </a:t>
            </a:r>
            <a:r>
              <a:rPr lang="en-US" baseline="0" dirty="0" err="1" smtClean="0"/>
              <a:t>conv</a:t>
            </a:r>
            <a:r>
              <a:rPr lang="en-US" baseline="0" dirty="0" smtClean="0"/>
              <a:t> + pooling + FC. # filters in the </a:t>
            </a:r>
            <a:r>
              <a:rPr lang="en-US" baseline="0" dirty="0" err="1" smtClean="0"/>
              <a:t>conv</a:t>
            </a:r>
            <a:r>
              <a:rPr lang="en-US" baseline="0" dirty="0" smtClean="0"/>
              <a:t> layers is shown.</a:t>
            </a:r>
          </a:p>
          <a:p>
            <a:pPr marL="628650" lvl="1" indent="-171450">
              <a:buFont typeface="Arial" charset="0"/>
              <a:buChar char="•"/>
            </a:pPr>
            <a:r>
              <a:rPr lang="en-US" baseline="0" dirty="0" smtClean="0"/>
              <a:t>Output: single neuron with sigmoid function without output between 0 to 1.</a:t>
            </a:r>
          </a:p>
          <a:p>
            <a:pPr marL="171450" lvl="0" indent="-171450">
              <a:buFont typeface="Arial" charset="0"/>
              <a:buChar char="•"/>
            </a:pPr>
            <a:r>
              <a:rPr lang="en-US" baseline="0" dirty="0" smtClean="0"/>
              <a:t>Training </a:t>
            </a:r>
          </a:p>
          <a:p>
            <a:pPr marL="628650" lvl="1" indent="-171450">
              <a:buFont typeface="Arial" charset="0"/>
              <a:buChar char="•"/>
            </a:pPr>
            <a:r>
              <a:rPr lang="en-US" baseline="0" dirty="0" smtClean="0"/>
              <a:t>SGD, dropout for the FC, cost sensitive learning to account for class imbalance cost sensitive</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17</a:t>
            </a:fld>
            <a:endParaRPr lang="en-US"/>
          </a:p>
        </p:txBody>
      </p:sp>
    </p:spTree>
    <p:extLst>
      <p:ext uri="{BB962C8B-B14F-4D97-AF65-F5344CB8AC3E}">
        <p14:creationId xmlns:p14="http://schemas.microsoft.com/office/powerpoint/2010/main" val="94465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Partitioned in train/</a:t>
            </a:r>
            <a:r>
              <a:rPr lang="en-US" dirty="0" err="1" smtClean="0"/>
              <a:t>val</a:t>
            </a:r>
            <a:r>
              <a:rPr lang="en-US" dirty="0" smtClean="0"/>
              <a:t>/test set</a:t>
            </a:r>
            <a:r>
              <a:rPr lang="en-US" baseline="0" dirty="0" smtClean="0"/>
              <a:t> with 60/20/20 split</a:t>
            </a:r>
          </a:p>
          <a:p>
            <a:pPr marL="228600" indent="-228600">
              <a:buAutoNum type="arabicPeriod"/>
            </a:pPr>
            <a:r>
              <a:rPr lang="en-US" baseline="0" dirty="0" smtClean="0"/>
              <a:t>Each partition had roughly same fraction of non-diagnostic quality slices.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E76999-FBD0-DD40-B501-12B2EF77D4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73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5CE76999-FBD0-DD40-B501-12B2EF77D47B}"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1623753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To further understand classification performance:</a:t>
            </a:r>
            <a:r>
              <a:rPr lang="en-US" baseline="0" dirty="0" smtClean="0"/>
              <a:t> sample classifications and saliency maps to understand what features drive classification decision.</a:t>
            </a:r>
            <a:endParaRPr lang="en-US" dirty="0"/>
          </a:p>
        </p:txBody>
      </p:sp>
      <p:sp>
        <p:nvSpPr>
          <p:cNvPr id="4" name="Slide Number Placeholder 3"/>
          <p:cNvSpPr>
            <a:spLocks noGrp="1"/>
          </p:cNvSpPr>
          <p:nvPr>
            <p:ph type="sldNum" sz="quarter" idx="10"/>
          </p:nvPr>
        </p:nvSpPr>
        <p:spPr/>
        <p:txBody>
          <a:bodyPr/>
          <a:lstStyle/>
          <a:p>
            <a:pPr>
              <a:defRPr/>
            </a:pPr>
            <a:fld id="{5CE76999-FBD0-DD40-B501-12B2EF77D47B}" type="slidenum">
              <a:rPr lang="en-US" smtClean="0">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425282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Grad-CAM aka gradient weighted class activation</a:t>
            </a:r>
            <a:r>
              <a:rPr lang="en-US" baseline="0" dirty="0" smtClean="0"/>
              <a:t> mapping to identify what parts of image drive classification decision </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21</a:t>
            </a:fld>
            <a:endParaRPr lang="en-US"/>
          </a:p>
        </p:txBody>
      </p:sp>
    </p:spTree>
    <p:extLst>
      <p:ext uri="{BB962C8B-B14F-4D97-AF65-F5344CB8AC3E}">
        <p14:creationId xmlns:p14="http://schemas.microsoft.com/office/powerpoint/2010/main" val="608455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High</a:t>
            </a:r>
            <a:r>
              <a:rPr lang="en-US" baseline="0" dirty="0" smtClean="0"/>
              <a:t> level: project activations from final </a:t>
            </a:r>
            <a:r>
              <a:rPr lang="en-US" baseline="0" dirty="0" err="1" smtClean="0"/>
              <a:t>conv</a:t>
            </a:r>
            <a:r>
              <a:rPr lang="en-US" baseline="0" dirty="0" smtClean="0"/>
              <a:t> layer onto original image</a:t>
            </a:r>
          </a:p>
          <a:p>
            <a:pPr marL="171450" indent="-171450">
              <a:buFont typeface="Arial" charset="0"/>
              <a:buChar char="•"/>
            </a:pPr>
            <a:r>
              <a:rPr lang="en-US" baseline="0" dirty="0" smtClean="0"/>
              <a:t>Each feature map is weighted according to its importance and then these weighted maps are summed to get a final map</a:t>
            </a:r>
          </a:p>
          <a:p>
            <a:pPr marL="171450" indent="-171450">
              <a:buFont typeface="Arial" charset="0"/>
              <a:buChar char="•"/>
            </a:pPr>
            <a:r>
              <a:rPr lang="en-US" baseline="0" dirty="0" smtClean="0"/>
              <a:t>The final map is </a:t>
            </a:r>
            <a:r>
              <a:rPr lang="en-US" baseline="0" dirty="0" err="1" smtClean="0"/>
              <a:t>upsampled</a:t>
            </a:r>
            <a:r>
              <a:rPr lang="en-US" baseline="0" dirty="0" smtClean="0"/>
              <a:t> to the original image size</a:t>
            </a:r>
          </a:p>
          <a:p>
            <a:pPr marL="171450" indent="-171450">
              <a:buFont typeface="Arial" charset="0"/>
              <a:buChar char="•"/>
            </a:pPr>
            <a:r>
              <a:rPr lang="en-US" baseline="0" dirty="0" smtClean="0"/>
              <a:t>The importance weight for a map is computed by taking the average gradient of the classifier score with respect to each coordinate of the feature map</a:t>
            </a:r>
          </a:p>
          <a:p>
            <a:pPr marL="171450" indent="-171450">
              <a:buFont typeface="Arial" charset="0"/>
              <a:buChar char="•"/>
            </a:pPr>
            <a:r>
              <a:rPr lang="en-US" baseline="0" dirty="0" smtClean="0"/>
              <a:t>Ill now show sample </a:t>
            </a:r>
            <a:r>
              <a:rPr lang="en-US" baseline="0" dirty="0" err="1" smtClean="0"/>
              <a:t>smaps</a:t>
            </a:r>
            <a:r>
              <a:rPr lang="en-US" baseline="0" dirty="0" smtClean="0"/>
              <a:t> on our dataset</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22</a:t>
            </a:fld>
            <a:endParaRPr lang="en-US"/>
          </a:p>
        </p:txBody>
      </p:sp>
    </p:spTree>
    <p:extLst>
      <p:ext uri="{BB962C8B-B14F-4D97-AF65-F5344CB8AC3E}">
        <p14:creationId xmlns:p14="http://schemas.microsoft.com/office/powerpoint/2010/main" val="428300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Walk through each column</a:t>
            </a:r>
          </a:p>
          <a:p>
            <a:pPr marL="171450" indent="-171450">
              <a:buFont typeface="Arial" charset="0"/>
              <a:buChar char="•"/>
            </a:pPr>
            <a:r>
              <a:rPr lang="en-US" dirty="0" smtClean="0"/>
              <a:t>Classifier</a:t>
            </a:r>
            <a:r>
              <a:rPr lang="en-US" baseline="0" dirty="0" smtClean="0"/>
              <a:t> decision is driven by negative activations coming from the brain. Negative activations push classification decision towards good quality.</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23</a:t>
            </a:fld>
            <a:endParaRPr lang="en-US"/>
          </a:p>
        </p:txBody>
      </p:sp>
    </p:spTree>
    <p:extLst>
      <p:ext uri="{BB962C8B-B14F-4D97-AF65-F5344CB8AC3E}">
        <p14:creationId xmlns:p14="http://schemas.microsoft.com/office/powerpoint/2010/main" val="18973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2</a:t>
            </a:fld>
            <a:endParaRPr lang="en-US"/>
          </a:p>
        </p:txBody>
      </p:sp>
    </p:spTree>
    <p:extLst>
      <p:ext uri="{BB962C8B-B14F-4D97-AF65-F5344CB8AC3E}">
        <p14:creationId xmlns:p14="http://schemas.microsoft.com/office/powerpoint/2010/main" val="2145005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Classification</a:t>
            </a:r>
            <a:r>
              <a:rPr lang="en-US" baseline="0" dirty="0" smtClean="0"/>
              <a:t> decision is driven by positive activations coming from rest of the image, with some negative activations coming from part of the brain. Recall that positive activations push the classification towards poor quality.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Also note that the positive activations are spread over the image and not localized to the artifact.</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24</a:t>
            </a:fld>
            <a:endParaRPr lang="en-US"/>
          </a:p>
        </p:txBody>
      </p:sp>
    </p:spTree>
    <p:extLst>
      <p:ext uri="{BB962C8B-B14F-4D97-AF65-F5344CB8AC3E}">
        <p14:creationId xmlns:p14="http://schemas.microsoft.com/office/powerpoint/2010/main" val="3944269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a:t>
            </a:r>
            <a:r>
              <a:rPr lang="en-US" baseline="0" dirty="0" smtClean="0"/>
              <a:t> the saliency map gradually changes as a function of the classification score</a:t>
            </a:r>
          </a:p>
          <a:p>
            <a:pPr marL="171450" indent="-171450">
              <a:buFont typeface="Arial" panose="020B0604020202020204" pitchFamily="34" charset="0"/>
              <a:buChar char="•"/>
            </a:pPr>
            <a:r>
              <a:rPr lang="en-US" baseline="0" dirty="0" smtClean="0"/>
              <a:t>Top to bottom, classification score is increasing meaning the classifier increasingly thinks the image is poor quality</a:t>
            </a:r>
          </a:p>
          <a:p>
            <a:pPr marL="171450" indent="-171450">
              <a:buFont typeface="Arial" panose="020B0604020202020204" pitchFamily="34" charset="0"/>
              <a:buChar char="•"/>
            </a:pPr>
            <a:r>
              <a:rPr lang="en-US" baseline="0" dirty="0" smtClean="0"/>
              <a:t>As the classifier score increases </a:t>
            </a:r>
            <a:r>
              <a:rPr lang="en-US" baseline="0" dirty="0" err="1" smtClean="0"/>
              <a:t>i</a:t>
            </a:r>
            <a:r>
              <a:rPr lang="en-US" baseline="0" dirty="0" smtClean="0"/>
              <a:t>..e, probability that image is poor quality, positive activations from the rest of the image increases and negative activations coming from the brain decrease</a:t>
            </a:r>
          </a:p>
        </p:txBody>
      </p:sp>
      <p:sp>
        <p:nvSpPr>
          <p:cNvPr id="4" name="Slide Number Placeholder 3"/>
          <p:cNvSpPr>
            <a:spLocks noGrp="1"/>
          </p:cNvSpPr>
          <p:nvPr>
            <p:ph type="sldNum" sz="quarter" idx="10"/>
          </p:nvPr>
        </p:nvSpPr>
        <p:spPr/>
        <p:txBody>
          <a:bodyPr/>
          <a:lstStyle/>
          <a:p>
            <a:fld id="{5CE76999-FBD0-DD40-B501-12B2EF77D47B}" type="slidenum">
              <a:rPr lang="en-US" smtClean="0"/>
              <a:t>25</a:t>
            </a:fld>
            <a:endParaRPr lang="en-US"/>
          </a:p>
        </p:txBody>
      </p:sp>
    </p:spTree>
    <p:extLst>
      <p:ext uri="{BB962C8B-B14F-4D97-AF65-F5344CB8AC3E}">
        <p14:creationId xmlns:p14="http://schemas.microsoft.com/office/powerpoint/2010/main" val="1666205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Speculate: The saliency map patterns suggest classifier is learning to identify good quality brains, rather than artifacts. If it doesn’t find a good brain, labels the image as bad quality. </a:t>
            </a:r>
            <a:endParaRPr lang="en-US" dirty="0" smtClean="0"/>
          </a:p>
          <a:p>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27</a:t>
            </a:fld>
            <a:endParaRPr lang="en-US"/>
          </a:p>
        </p:txBody>
      </p:sp>
    </p:spTree>
    <p:extLst>
      <p:ext uri="{BB962C8B-B14F-4D97-AF65-F5344CB8AC3E}">
        <p14:creationId xmlns:p14="http://schemas.microsoft.com/office/powerpoint/2010/main" val="253677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Demonstrated relatively good performance</a:t>
            </a:r>
            <a:r>
              <a:rPr lang="en-US" baseline="0" dirty="0" smtClean="0"/>
              <a:t> with </a:t>
            </a:r>
            <a:r>
              <a:rPr lang="en-US" baseline="0" dirty="0" err="1" smtClean="0"/>
              <a:t>smaps</a:t>
            </a:r>
            <a:r>
              <a:rPr lang="en-US" baseline="0" dirty="0" smtClean="0"/>
              <a:t> suggesting classifier may be learning what a good quality brain looks like</a:t>
            </a:r>
          </a:p>
          <a:p>
            <a:pPr marL="171450" indent="-171450">
              <a:buFont typeface="Arial" charset="0"/>
              <a:buChar char="•"/>
            </a:pPr>
            <a:r>
              <a:rPr lang="en-US" baseline="0" dirty="0" smtClean="0"/>
              <a:t>New trove of data with rich variations in pathologies, singletons vs twins, improve classifier generalization </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28</a:t>
            </a:fld>
            <a:endParaRPr lang="en-US"/>
          </a:p>
        </p:txBody>
      </p:sp>
    </p:spTree>
    <p:extLst>
      <p:ext uri="{BB962C8B-B14F-4D97-AF65-F5344CB8AC3E}">
        <p14:creationId xmlns:p14="http://schemas.microsoft.com/office/powerpoint/2010/main" val="820366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3</a:t>
            </a:fld>
            <a:endParaRPr lang="en-US"/>
          </a:p>
        </p:txBody>
      </p:sp>
    </p:spTree>
    <p:extLst>
      <p:ext uri="{BB962C8B-B14F-4D97-AF65-F5344CB8AC3E}">
        <p14:creationId xmlns:p14="http://schemas.microsoft.com/office/powerpoint/2010/main" val="1523933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Occurring on the order of </a:t>
            </a:r>
            <a:r>
              <a:rPr lang="en-US" dirty="0" err="1" smtClean="0"/>
              <a:t>ms</a:t>
            </a:r>
            <a:r>
              <a:rPr lang="en-US" dirty="0" smtClean="0"/>
              <a:t>-s</a:t>
            </a:r>
          </a:p>
          <a:p>
            <a:pPr marL="171450" indent="-171450">
              <a:buFont typeface="Arial" charset="0"/>
              <a:buChar char="•"/>
            </a:pPr>
            <a:r>
              <a:rPr lang="en-US" dirty="0" smtClean="0"/>
              <a:t>Motion can</a:t>
            </a:r>
            <a:r>
              <a:rPr lang="en-US" baseline="0" dirty="0" smtClean="0"/>
              <a:t> be relatively large e.g., rotation, translation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E76999-FBD0-DD40-B501-12B2EF77D4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02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Need for fast imaging techniques</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5</a:t>
            </a:fld>
            <a:endParaRPr lang="en-US"/>
          </a:p>
        </p:txBody>
      </p:sp>
    </p:spTree>
    <p:extLst>
      <p:ext uri="{BB962C8B-B14F-4D97-AF65-F5344CB8AC3E}">
        <p14:creationId xmlns:p14="http://schemas.microsoft.com/office/powerpoint/2010/main" val="24707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Slice by slice </a:t>
            </a:r>
          </a:p>
          <a:p>
            <a:pPr marL="171450" indent="-171450">
              <a:buFont typeface="Arial" charset="0"/>
              <a:buChar char="•"/>
            </a:pPr>
            <a:r>
              <a:rPr lang="en-US" dirty="0" smtClean="0"/>
              <a:t>SST2W sequence, aka </a:t>
            </a:r>
            <a:r>
              <a:rPr lang="en-US" baseline="0" dirty="0" smtClean="0"/>
              <a:t>HASTE, </a:t>
            </a:r>
            <a:r>
              <a:rPr lang="en-US" dirty="0" smtClean="0"/>
              <a:t>SSFSE, SS-TSE. I’ll</a:t>
            </a:r>
            <a:r>
              <a:rPr lang="en-US" baseline="0" dirty="0" smtClean="0"/>
              <a:t> refer to these as HASTE in the talk.</a:t>
            </a:r>
            <a:endParaRPr lang="en-US" dirty="0" smtClean="0"/>
          </a:p>
          <a:p>
            <a:pPr marL="171450" indent="-171450">
              <a:buFont typeface="Arial" charset="0"/>
              <a:buChar char="•"/>
            </a:pPr>
            <a:r>
              <a:rPr lang="en-US" dirty="0" smtClean="0"/>
              <a:t>Trades</a:t>
            </a:r>
            <a:r>
              <a:rPr lang="en-US" baseline="0" dirty="0" smtClean="0"/>
              <a:t> off quality for speed</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6</a:t>
            </a:fld>
            <a:endParaRPr lang="en-US"/>
          </a:p>
        </p:txBody>
      </p:sp>
    </p:spTree>
    <p:extLst>
      <p:ext uri="{BB962C8B-B14F-4D97-AF65-F5344CB8AC3E}">
        <p14:creationId xmlns:p14="http://schemas.microsoft.com/office/powerpoint/2010/main" val="49658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Despite the use of fast imaging techniques, , this protocol is still vulnerable to inter and intra slice motion artifacts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So stacks generally have a couple poor quality slices so in these cases technicians  reacquire the entire stack</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Consequently, Often mothers can get 6-12+ stacks acquired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explore prospective approaches to detect poor quality slices by developing an automated image quality assessment classifier .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this could help technicians know what</a:t>
            </a:r>
            <a:r>
              <a:rPr lang="en-US" sz="1200" kern="1200" baseline="0" dirty="0" smtClean="0">
                <a:solidFill>
                  <a:schemeClr val="tx1"/>
                </a:solidFill>
                <a:effectLst/>
                <a:latin typeface="+mn-lt"/>
                <a:ea typeface="+mn-ea"/>
                <a:cs typeface="+mn-cs"/>
              </a:rPr>
              <a:t> data </a:t>
            </a:r>
            <a:r>
              <a:rPr lang="en-US" sz="1200" kern="1200" dirty="0" smtClean="0">
                <a:solidFill>
                  <a:schemeClr val="tx1"/>
                </a:solidFill>
                <a:effectLst/>
                <a:latin typeface="+mn-lt"/>
                <a:ea typeface="+mn-ea"/>
                <a:cs typeface="+mn-cs"/>
              </a:rPr>
              <a:t>to reacquire.</a:t>
            </a: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E76999-FBD0-DD40-B501-12B2EF77D4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75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Diagnostic quality</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8</a:t>
            </a:fld>
            <a:endParaRPr lang="en-US"/>
          </a:p>
        </p:txBody>
      </p:sp>
    </p:spTree>
    <p:extLst>
      <p:ext uri="{BB962C8B-B14F-4D97-AF65-F5344CB8AC3E}">
        <p14:creationId xmlns:p14="http://schemas.microsoft.com/office/powerpoint/2010/main" val="116312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Motion is the dominant source of artifacts.</a:t>
            </a:r>
          </a:p>
          <a:p>
            <a:pPr marL="228600" indent="-228600">
              <a:buAutoNum type="arabicPeriod"/>
            </a:pPr>
            <a:r>
              <a:rPr lang="en-US" dirty="0" smtClean="0"/>
              <a:t>Motion can occur during readout</a:t>
            </a:r>
            <a:r>
              <a:rPr lang="en-US" baseline="0" dirty="0" smtClean="0"/>
              <a:t> </a:t>
            </a:r>
          </a:p>
          <a:p>
            <a:pPr marL="228600" indent="-228600">
              <a:buAutoNum type="arabicPeriod"/>
            </a:pPr>
            <a:r>
              <a:rPr lang="en-US" baseline="0" dirty="0" smtClean="0"/>
              <a:t>Manifests as blurring, noise in the image.</a:t>
            </a:r>
            <a:endParaRPr lang="en-US" dirty="0"/>
          </a:p>
        </p:txBody>
      </p:sp>
      <p:sp>
        <p:nvSpPr>
          <p:cNvPr id="4" name="Slide Number Placeholder 3"/>
          <p:cNvSpPr>
            <a:spLocks noGrp="1"/>
          </p:cNvSpPr>
          <p:nvPr>
            <p:ph type="sldNum" sz="quarter" idx="10"/>
          </p:nvPr>
        </p:nvSpPr>
        <p:spPr/>
        <p:txBody>
          <a:bodyPr/>
          <a:lstStyle/>
          <a:p>
            <a:fld id="{5CE76999-FBD0-DD40-B501-12B2EF77D47B}" type="slidenum">
              <a:rPr lang="en-US" smtClean="0"/>
              <a:t>10</a:t>
            </a:fld>
            <a:endParaRPr lang="en-US"/>
          </a:p>
        </p:txBody>
      </p:sp>
    </p:spTree>
    <p:extLst>
      <p:ext uri="{BB962C8B-B14F-4D97-AF65-F5344CB8AC3E}">
        <p14:creationId xmlns:p14="http://schemas.microsoft.com/office/powerpoint/2010/main" val="11856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82C66D-F430-4BEC-9A82-AA1F2A4F30D1}" type="datetime1">
              <a:rPr lang="en-US" smtClean="0"/>
              <a:t>5/13/19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6" name="Slide Number Placeholder 5"/>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1121973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937592-3729-4D81-A83E-A36A1CE7F387}" type="datetime1">
              <a:rPr lang="en-US" smtClean="0"/>
              <a:t>5/13/19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6" name="Slide Number Placeholder 5"/>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39642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3C94A-09E7-464C-A88E-C7D9806EE19C}" type="datetime1">
              <a:rPr lang="en-US" smtClean="0"/>
              <a:t>5/13/19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6" name="Slide Number Placeholder 5"/>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1236769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5" name="Footer Placeholder 4"/>
          <p:cNvSpPr>
            <a:spLocks noGrp="1"/>
          </p:cNvSpPr>
          <p:nvPr>
            <p:ph type="ftr" sz="quarter" idx="11"/>
          </p:nvPr>
        </p:nvSpPr>
        <p:spPr/>
        <p:txBody>
          <a:bodyPr/>
          <a:lstStyle/>
          <a:p>
            <a:endParaRPr lang="en-US">
              <a:solidFill>
                <a:srgbClr val="00B050">
                  <a:tint val="75000"/>
                </a:srgbClr>
              </a:solidFill>
            </a:endParaRPr>
          </a:p>
        </p:txBody>
      </p:sp>
      <p:sp>
        <p:nvSpPr>
          <p:cNvPr id="6" name="Slide Number Placeholder 5"/>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907226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9600" y="0"/>
            <a:ext cx="9042400" cy="1447800"/>
          </a:xfrm>
        </p:spPr>
        <p:txBody>
          <a:bodyPr/>
          <a:lstStyle>
            <a:lvl1pPr>
              <a:defRPr>
                <a:solidFill>
                  <a:srgbClr val="003366"/>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5" name="Footer Placeholder 4"/>
          <p:cNvSpPr>
            <a:spLocks noGrp="1"/>
          </p:cNvSpPr>
          <p:nvPr>
            <p:ph type="ftr" sz="quarter" idx="11"/>
          </p:nvPr>
        </p:nvSpPr>
        <p:spPr/>
        <p:txBody>
          <a:bodyPr/>
          <a:lstStyle/>
          <a:p>
            <a:endParaRPr lang="en-US">
              <a:solidFill>
                <a:srgbClr val="00B050">
                  <a:tint val="75000"/>
                </a:srgbClr>
              </a:solidFill>
            </a:endParaRPr>
          </a:p>
        </p:txBody>
      </p:sp>
      <p:sp>
        <p:nvSpPr>
          <p:cNvPr id="6" name="Slide Number Placeholder 5"/>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1438222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5" name="Footer Placeholder 4"/>
          <p:cNvSpPr>
            <a:spLocks noGrp="1"/>
          </p:cNvSpPr>
          <p:nvPr>
            <p:ph type="ftr" sz="quarter" idx="11"/>
          </p:nvPr>
        </p:nvSpPr>
        <p:spPr/>
        <p:txBody>
          <a:bodyPr/>
          <a:lstStyle/>
          <a:p>
            <a:endParaRPr lang="en-US">
              <a:solidFill>
                <a:srgbClr val="00B050">
                  <a:tint val="75000"/>
                </a:srgbClr>
              </a:solidFill>
            </a:endParaRPr>
          </a:p>
        </p:txBody>
      </p:sp>
      <p:sp>
        <p:nvSpPr>
          <p:cNvPr id="6" name="Slide Number Placeholder 5"/>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723168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6" name="Footer Placeholder 5"/>
          <p:cNvSpPr>
            <a:spLocks noGrp="1"/>
          </p:cNvSpPr>
          <p:nvPr>
            <p:ph type="ftr" sz="quarter" idx="11"/>
          </p:nvPr>
        </p:nvSpPr>
        <p:spPr/>
        <p:txBody>
          <a:bodyPr/>
          <a:lstStyle/>
          <a:p>
            <a:endParaRPr lang="en-US">
              <a:solidFill>
                <a:srgbClr val="00B050">
                  <a:tint val="75000"/>
                </a:srgbClr>
              </a:solidFill>
            </a:endParaRPr>
          </a:p>
        </p:txBody>
      </p:sp>
      <p:sp>
        <p:nvSpPr>
          <p:cNvPr id="7" name="Slide Number Placeholder 6"/>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453151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8" name="Footer Placeholder 7"/>
          <p:cNvSpPr>
            <a:spLocks noGrp="1"/>
          </p:cNvSpPr>
          <p:nvPr>
            <p:ph type="ftr" sz="quarter" idx="11"/>
          </p:nvPr>
        </p:nvSpPr>
        <p:spPr/>
        <p:txBody>
          <a:bodyPr/>
          <a:lstStyle/>
          <a:p>
            <a:endParaRPr lang="en-US">
              <a:solidFill>
                <a:srgbClr val="00B050">
                  <a:tint val="75000"/>
                </a:srgbClr>
              </a:solidFill>
            </a:endParaRPr>
          </a:p>
        </p:txBody>
      </p:sp>
      <p:sp>
        <p:nvSpPr>
          <p:cNvPr id="9" name="Slide Number Placeholder 8"/>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2121226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4" name="Footer Placeholder 3"/>
          <p:cNvSpPr>
            <a:spLocks noGrp="1"/>
          </p:cNvSpPr>
          <p:nvPr>
            <p:ph type="ftr" sz="quarter" idx="11"/>
          </p:nvPr>
        </p:nvSpPr>
        <p:spPr/>
        <p:txBody>
          <a:bodyPr/>
          <a:lstStyle/>
          <a:p>
            <a:endParaRPr lang="en-US">
              <a:solidFill>
                <a:srgbClr val="00B050">
                  <a:tint val="75000"/>
                </a:srgbClr>
              </a:solidFill>
            </a:endParaRPr>
          </a:p>
        </p:txBody>
      </p:sp>
      <p:sp>
        <p:nvSpPr>
          <p:cNvPr id="5" name="Slide Number Placeholder 4"/>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290180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3" name="Footer Placeholder 2"/>
          <p:cNvSpPr>
            <a:spLocks noGrp="1"/>
          </p:cNvSpPr>
          <p:nvPr>
            <p:ph type="ftr" sz="quarter" idx="11"/>
          </p:nvPr>
        </p:nvSpPr>
        <p:spPr/>
        <p:txBody>
          <a:bodyPr/>
          <a:lstStyle/>
          <a:p>
            <a:endParaRPr lang="en-US">
              <a:solidFill>
                <a:srgbClr val="00B050">
                  <a:tint val="75000"/>
                </a:srgbClr>
              </a:solidFill>
            </a:endParaRPr>
          </a:p>
        </p:txBody>
      </p:sp>
      <p:sp>
        <p:nvSpPr>
          <p:cNvPr id="4" name="Slide Number Placeholder 3"/>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1641961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6" name="Footer Placeholder 5"/>
          <p:cNvSpPr>
            <a:spLocks noGrp="1"/>
          </p:cNvSpPr>
          <p:nvPr>
            <p:ph type="ftr" sz="quarter" idx="11"/>
          </p:nvPr>
        </p:nvSpPr>
        <p:spPr/>
        <p:txBody>
          <a:bodyPr/>
          <a:lstStyle/>
          <a:p>
            <a:endParaRPr lang="en-US">
              <a:solidFill>
                <a:srgbClr val="00B050">
                  <a:tint val="75000"/>
                </a:srgbClr>
              </a:solidFill>
            </a:endParaRPr>
          </a:p>
        </p:txBody>
      </p:sp>
      <p:sp>
        <p:nvSpPr>
          <p:cNvPr id="7" name="Slide Number Placeholder 6"/>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753573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1C6095-D494-4BC4-87C4-F6972416D458}" type="datetime1">
              <a:rPr lang="en-US" smtClean="0"/>
              <a:t>5/13/19</a:t>
            </a:fld>
            <a:endParaRPr lang="en-US"/>
          </a:p>
        </p:txBody>
      </p:sp>
      <p:sp>
        <p:nvSpPr>
          <p:cNvPr id="6" name="Slide Number Placeholder 5"/>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14109090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6" name="Footer Placeholder 5"/>
          <p:cNvSpPr>
            <a:spLocks noGrp="1"/>
          </p:cNvSpPr>
          <p:nvPr>
            <p:ph type="ftr" sz="quarter" idx="11"/>
          </p:nvPr>
        </p:nvSpPr>
        <p:spPr/>
        <p:txBody>
          <a:bodyPr/>
          <a:lstStyle/>
          <a:p>
            <a:endParaRPr lang="en-US">
              <a:solidFill>
                <a:srgbClr val="00B050">
                  <a:tint val="75000"/>
                </a:srgbClr>
              </a:solidFill>
            </a:endParaRPr>
          </a:p>
        </p:txBody>
      </p:sp>
      <p:sp>
        <p:nvSpPr>
          <p:cNvPr id="7" name="Slide Number Placeholder 6"/>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487506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5" name="Footer Placeholder 4"/>
          <p:cNvSpPr>
            <a:spLocks noGrp="1"/>
          </p:cNvSpPr>
          <p:nvPr>
            <p:ph type="ftr" sz="quarter" idx="11"/>
          </p:nvPr>
        </p:nvSpPr>
        <p:spPr/>
        <p:txBody>
          <a:bodyPr/>
          <a:lstStyle/>
          <a:p>
            <a:endParaRPr lang="en-US">
              <a:solidFill>
                <a:srgbClr val="00B050">
                  <a:tint val="75000"/>
                </a:srgbClr>
              </a:solidFill>
            </a:endParaRPr>
          </a:p>
        </p:txBody>
      </p:sp>
      <p:sp>
        <p:nvSpPr>
          <p:cNvPr id="6" name="Slide Number Placeholder 5"/>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1618434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A94C6-B0FA-49BA-B334-C7EF0181C8CA}" type="datetimeFigureOut">
              <a:rPr lang="en-US" smtClean="0">
                <a:solidFill>
                  <a:srgbClr val="00B050">
                    <a:tint val="75000"/>
                  </a:srgbClr>
                </a:solidFill>
              </a:rPr>
              <a:pPr/>
              <a:t>5/13/19</a:t>
            </a:fld>
            <a:endParaRPr lang="en-US">
              <a:solidFill>
                <a:srgbClr val="00B050">
                  <a:tint val="75000"/>
                </a:srgbClr>
              </a:solidFill>
            </a:endParaRPr>
          </a:p>
        </p:txBody>
      </p:sp>
      <p:sp>
        <p:nvSpPr>
          <p:cNvPr id="5" name="Footer Placeholder 4"/>
          <p:cNvSpPr>
            <a:spLocks noGrp="1"/>
          </p:cNvSpPr>
          <p:nvPr>
            <p:ph type="ftr" sz="quarter" idx="11"/>
          </p:nvPr>
        </p:nvSpPr>
        <p:spPr/>
        <p:txBody>
          <a:bodyPr/>
          <a:lstStyle/>
          <a:p>
            <a:endParaRPr lang="en-US">
              <a:solidFill>
                <a:srgbClr val="00B050">
                  <a:tint val="75000"/>
                </a:srgbClr>
              </a:solidFill>
            </a:endParaRPr>
          </a:p>
        </p:txBody>
      </p:sp>
      <p:sp>
        <p:nvSpPr>
          <p:cNvPr id="6" name="Slide Number Placeholder 5"/>
          <p:cNvSpPr>
            <a:spLocks noGrp="1"/>
          </p:cNvSpPr>
          <p:nvPr>
            <p:ph type="sldNum" sz="quarter" idx="12"/>
          </p:nvPr>
        </p:nvSpPr>
        <p:spPr/>
        <p:txBody>
          <a:bodyPr/>
          <a:lstStyle/>
          <a:p>
            <a:fld id="{D05D5751-79B0-43A0-A543-EECE5F194014}" type="slidenum">
              <a:rPr lang="en-US" smtClean="0">
                <a:solidFill>
                  <a:srgbClr val="00B050">
                    <a:tint val="75000"/>
                  </a:srgbClr>
                </a:solidFill>
              </a:rPr>
              <a:pPr/>
              <a:t>‹#›</a:t>
            </a:fld>
            <a:endParaRPr lang="en-US">
              <a:solidFill>
                <a:srgbClr val="00B050">
                  <a:tint val="75000"/>
                </a:srgbClr>
              </a:solidFill>
            </a:endParaRPr>
          </a:p>
        </p:txBody>
      </p:sp>
    </p:spTree>
    <p:extLst>
      <p:ext uri="{BB962C8B-B14F-4D97-AF65-F5344CB8AC3E}">
        <p14:creationId xmlns:p14="http://schemas.microsoft.com/office/powerpoint/2010/main" val="141916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82C66D-F430-4BEC-9A82-AA1F2A4F30D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36866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1C6095-D494-4BC4-87C4-F6972416D45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022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F89C48-5EBD-42A2-9F4F-4920F63EA44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849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3E2F2B-A5D0-43C4-83C2-2121D27BD8E3}"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503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B03B1C-EA62-44A9-A1E3-ACCC4687759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592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19BE43-7899-4655-8DE0-751AF258197E}"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644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844472-058F-4470-B6A8-5316306ACD9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914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F89C48-5EBD-42A2-9F4F-4920F63EA44A}" type="datetime1">
              <a:rPr lang="en-US" smtClean="0"/>
              <a:t>5/13/19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6" name="Slide Number Placeholder 5"/>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822906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90CD6D-D541-41BD-911B-1C46ADA3EA6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1344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67270-4CA5-411A-87D4-09E7CB5E8A9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153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937592-3729-4D81-A83E-A36A1CE7F38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0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93C94A-09E7-464C-A88E-C7D9806EE19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smtClean="0">
                <a:ln>
                  <a:noFill/>
                </a:ln>
                <a:solidFill>
                  <a:prstClr val="black"/>
                </a:solidFill>
                <a:effectLst/>
                <a:uLnTx/>
                <a:uFillTx/>
                <a:latin typeface="Calibri" panose="020F0502020204030204"/>
                <a:ea typeface="+mn-ea"/>
                <a:cs typeface="+mn-cs"/>
              </a:rPr>
              <a:t>© Sayeri Lala, et 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800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136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243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4161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101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503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826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3E2F2B-A5D0-43C4-83C2-2121D27BD8E3}" type="datetime1">
              <a:rPr lang="en-US" smtClean="0"/>
              <a:t>5/13/19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7" name="Slide Number Placeholder 6"/>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8019009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220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332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245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346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5ED85F-0446-4BA6-9C75-A36CB82181B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A5068-4337-478C-9D9A-4E9CE913EBD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647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B03B1C-EA62-44A9-A1E3-ACCC46877591}" type="datetime1">
              <a:rPr lang="en-US" smtClean="0"/>
              <a:t>5/13/19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9" name="Slide Number Placeholder 8"/>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2089432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19BE43-7899-4655-8DE0-751AF258197E}" type="datetime1">
              <a:rPr lang="en-US" smtClean="0"/>
              <a:t>5/13/19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5" name="Slide Number Placeholder 4"/>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1433482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44472-058F-4470-B6A8-5316306ACD9A}" type="datetime1">
              <a:rPr lang="en-US" smtClean="0"/>
              <a:t>5/13/19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4" name="Slide Number Placeholder 3"/>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2061732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0CD6D-D541-41BD-911B-1C46ADA3EA65}" type="datetime1">
              <a:rPr lang="en-US" smtClean="0"/>
              <a:t>5/13/19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7" name="Slide Number Placeholder 6"/>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1896205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D67270-4CA5-411A-87D4-09E7CB5E8A91}" type="datetime1">
              <a:rPr lang="en-US" smtClean="0"/>
              <a:t>5/13/19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it-IT" smtClean="0"/>
              <a:t>© Sayeri Lala, et al.</a:t>
            </a:r>
            <a:endParaRPr lang="en-US"/>
          </a:p>
        </p:txBody>
      </p:sp>
      <p:sp>
        <p:nvSpPr>
          <p:cNvPr id="7" name="Slide Number Placeholder 6"/>
          <p:cNvSpPr>
            <a:spLocks noGrp="1"/>
          </p:cNvSpPr>
          <p:nvPr>
            <p:ph type="sldNum" sz="quarter" idx="12"/>
          </p:nvPr>
        </p:nvSpPr>
        <p:spPr/>
        <p:txBody>
          <a:bodyPr/>
          <a:lstStyle/>
          <a:p>
            <a:fld id="{79A20A83-322F-EF41-81A3-35118A7A1DE8}" type="slidenum">
              <a:rPr lang="en-US" smtClean="0"/>
              <a:t>‹#›</a:t>
            </a:fld>
            <a:endParaRPr lang="en-US"/>
          </a:p>
        </p:txBody>
      </p:sp>
    </p:spTree>
    <p:extLst>
      <p:ext uri="{BB962C8B-B14F-4D97-AF65-F5344CB8AC3E}">
        <p14:creationId xmlns:p14="http://schemas.microsoft.com/office/powerpoint/2010/main" val="876164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4A175C-B097-4CD3-A598-3B13C4B1B6A0}" type="datetime1">
              <a:rPr lang="en-US" smtClean="0"/>
              <a:t>5/13/19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0A83-322F-EF41-81A3-35118A7A1DE8}" type="slidenum">
              <a:rPr lang="en-US" smtClean="0"/>
              <a:t>‹#›</a:t>
            </a:fld>
            <a:endParaRPr lang="en-US"/>
          </a:p>
        </p:txBody>
      </p:sp>
    </p:spTree>
    <p:extLst>
      <p:ext uri="{BB962C8B-B14F-4D97-AF65-F5344CB8AC3E}">
        <p14:creationId xmlns:p14="http://schemas.microsoft.com/office/powerpoint/2010/main" val="1091445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83844" y="28699"/>
            <a:ext cx="6197600" cy="1447800"/>
          </a:xfrm>
          <a:prstGeom prst="rect">
            <a:avLst/>
          </a:prstGeom>
          <a:solidFill>
            <a:schemeClr val="bg1"/>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55A94C6-B0FA-49BA-B334-C7EF0181C8CA}" type="datetimeFigureOut">
              <a:rPr lang="en-US" smtClean="0">
                <a:solidFill>
                  <a:srgbClr val="00B050">
                    <a:tint val="75000"/>
                  </a:srgbClr>
                </a:solidFill>
                <a:ea typeface="ＭＳ Ｐゴシック" pitchFamily="34" charset="-128"/>
              </a:rPr>
              <a:pPr/>
              <a:t>5/13/19</a:t>
            </a:fld>
            <a:endParaRPr lang="en-US">
              <a:solidFill>
                <a:srgbClr val="00B050">
                  <a:tint val="75000"/>
                </a:srgbClr>
              </a:solidFill>
              <a:ea typeface="ＭＳ Ｐゴシック" pitchFamily="34" charset="-128"/>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solidFill>
                <a:srgbClr val="00B050">
                  <a:tint val="75000"/>
                </a:srgbClr>
              </a:solidFill>
              <a:ea typeface="ＭＳ Ｐゴシック" pitchFamily="34" charset="-128"/>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D05D5751-79B0-43A0-A543-EECE5F194014}" type="slidenum">
              <a:rPr lang="en-US" smtClean="0">
                <a:solidFill>
                  <a:srgbClr val="00B050">
                    <a:tint val="75000"/>
                  </a:srgbClr>
                </a:solidFill>
                <a:ea typeface="ＭＳ Ｐゴシック" pitchFamily="34" charset="-128"/>
              </a:rPr>
              <a:pPr/>
              <a:t>‹#›</a:t>
            </a:fld>
            <a:endParaRPr lang="en-US">
              <a:solidFill>
                <a:srgbClr val="00B050">
                  <a:tint val="75000"/>
                </a:srgbClr>
              </a:solidFill>
              <a:ea typeface="ＭＳ Ｐゴシック" pitchFamily="34" charset="-128"/>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5994400" cy="1447800"/>
          </a:xfrm>
          <a:prstGeom prst="rect">
            <a:avLst/>
          </a:prstGeom>
        </p:spPr>
      </p:pic>
    </p:spTree>
    <p:extLst>
      <p:ext uri="{BB962C8B-B14F-4D97-AF65-F5344CB8AC3E}">
        <p14:creationId xmlns:p14="http://schemas.microsoft.com/office/powerpoint/2010/main" val="10707230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1219170" rtl="0" eaLnBrk="1" latinLnBrk="0" hangingPunct="1">
        <a:spcBef>
          <a:spcPct val="0"/>
        </a:spcBef>
        <a:buNone/>
        <a:defRPr sz="5867" kern="1200">
          <a:solidFill>
            <a:srgbClr val="003366"/>
          </a:solidFill>
          <a:latin typeface="Arial" panose="020B0604020202020204" pitchFamily="34" charset="0"/>
          <a:ea typeface="+mj-ea"/>
          <a:cs typeface="Arial" panose="020B0604020202020204" pitchFamily="34" charset="0"/>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bg1"/>
          </a:solidFill>
          <a:latin typeface="Arial" panose="020B0604020202020204" pitchFamily="34" charset="0"/>
          <a:ea typeface="+mn-ea"/>
          <a:cs typeface="Arial" panose="020B0604020202020204" pitchFamily="34" charset="0"/>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bg1"/>
          </a:solidFill>
          <a:latin typeface="Arial" panose="020B0604020202020204" pitchFamily="34" charset="0"/>
          <a:ea typeface="+mn-ea"/>
          <a:cs typeface="Arial" panose="020B0604020202020204" pitchFamily="34" charset="0"/>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bg1"/>
          </a:solidFill>
          <a:latin typeface="Arial" panose="020B0604020202020204" pitchFamily="34" charset="0"/>
          <a:ea typeface="+mn-ea"/>
          <a:cs typeface="Arial" panose="020B0604020202020204" pitchFamily="34" charset="0"/>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bg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44A175C-B097-4CD3-A598-3B13C4B1B6A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9A20A83-322F-EF41-81A3-35118A7A1D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21066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4A175C-B097-4CD3-A598-3B13C4B1B6A0}" type="datetime1">
              <a:rPr lang="en-US" smtClean="0"/>
              <a:t>5/13/19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0A83-322F-EF41-81A3-35118A7A1DE8}" type="slidenum">
              <a:rPr lang="en-US" smtClean="0"/>
              <a:t>‹#›</a:t>
            </a:fld>
            <a:endParaRPr lang="en-US"/>
          </a:p>
        </p:txBody>
      </p:sp>
    </p:spTree>
    <p:extLst>
      <p:ext uri="{BB962C8B-B14F-4D97-AF65-F5344CB8AC3E}">
        <p14:creationId xmlns:p14="http://schemas.microsoft.com/office/powerpoint/2010/main" val="2582286085"/>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1.wdp"/><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tmp"/><Relationship Id="rId4" Type="http://schemas.openxmlformats.org/officeDocument/2006/relationships/chart" Target="../charts/chart1.xml"/><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chart" Target="../charts/chart2.xml"/><Relationship Id="rId8" Type="http://schemas.openxmlformats.org/officeDocument/2006/relationships/image" Target="../media/image5.png"/><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1.tmp"/><Relationship Id="rId5" Type="http://schemas.openxmlformats.org/officeDocument/2006/relationships/chart" Target="../charts/chart3.xml"/><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chart" Target="../charts/chart4.xml"/><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31.tmp"/><Relationship Id="rId4" Type="http://schemas.openxmlformats.org/officeDocument/2006/relationships/image" Target="../media/image5.png"/><Relationship Id="rId5" Type="http://schemas.openxmlformats.org/officeDocument/2006/relationships/chart" Target="../charts/chart5.xml"/><Relationship Id="rId6" Type="http://schemas.openxmlformats.org/officeDocument/2006/relationships/image" Target="../media/image18.png"/><Relationship Id="rId7"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8.png"/><Relationship Id="rId6"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1.tmp"/><Relationship Id="rId4" Type="http://schemas.openxmlformats.org/officeDocument/2006/relationships/image" Target="../media/image5.png"/><Relationship Id="rId5" Type="http://schemas.openxmlformats.org/officeDocument/2006/relationships/chart" Target="../charts/chart6.xml"/><Relationship Id="rId6" Type="http://schemas.openxmlformats.org/officeDocument/2006/relationships/image" Target="../media/image18.png"/><Relationship Id="rId7"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4.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35.tmp"/><Relationship Id="rId4" Type="http://schemas.openxmlformats.org/officeDocument/2006/relationships/image" Target="../media/image36.tm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37.png"/><Relationship Id="rId15" Type="http://schemas.openxmlformats.org/officeDocument/2006/relationships/image" Target="../media/image48.png"/><Relationship Id="rId16"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9.png"/><Relationship Id="rId1" Type="http://schemas.openxmlformats.org/officeDocument/2006/relationships/slideLayout" Target="../slideLayouts/slideLayout35.xml"/><Relationship Id="rId2"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4.png"/><Relationship Id="rId5" Type="http://schemas.openxmlformats.org/officeDocument/2006/relationships/image" Target="../media/image52.png"/><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chart" Target="../charts/chart7.xml"/><Relationship Id="rId5" Type="http://schemas.openxmlformats.org/officeDocument/2006/relationships/chart" Target="../charts/chart8.xml"/><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image" Target="../media/image9.png"/><Relationship Id="rId6" Type="http://schemas.openxmlformats.org/officeDocument/2006/relationships/image" Target="../media/image5.png"/><Relationship Id="rId1" Type="http://schemas.microsoft.com/office/2007/relationships/media" Target="../media/media1.avi"/><Relationship Id="rId2" Type="http://schemas.openxmlformats.org/officeDocument/2006/relationships/video" Target="../media/media1.avi"/></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g"/><Relationship Id="rId5" Type="http://schemas.openxmlformats.org/officeDocument/2006/relationships/image" Target="../media/image18.png"/><Relationship Id="rId6" Type="http://schemas.openxmlformats.org/officeDocument/2006/relationships/image" Target="../media/image19.jpg"/><Relationship Id="rId7" Type="http://schemas.openxmlformats.org/officeDocument/2006/relationships/image" Target="../media/image20.png"/><Relationship Id="rId8" Type="http://schemas.openxmlformats.org/officeDocument/2006/relationships/image" Target="../media/image21.jpg"/><Relationship Id="rId9" Type="http://schemas.openxmlformats.org/officeDocument/2006/relationships/image" Target="../media/image22.jpg"/><Relationship Id="rId10" Type="http://schemas.openxmlformats.org/officeDocument/2006/relationships/image" Target="../media/image23.jpg"/><Relationship Id="rId11" Type="http://schemas.openxmlformats.org/officeDocument/2006/relationships/image" Target="../media/image24.jp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6.png"/><Relationship Id="rId5" Type="http://schemas.openxmlformats.org/officeDocument/2006/relationships/image" Target="../media/image18.png"/><Relationship Id="rId1" Type="http://schemas.microsoft.com/office/2007/relationships/media" Target="../media/media2.mp4"/><Relationship Id="rId2"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2517703"/>
            <a:ext cx="3508119" cy="3508119"/>
          </a:xfrm>
          <a:prstGeom prst="rect">
            <a:avLst/>
          </a:prstGeom>
        </p:spPr>
      </p:pic>
      <p:sp>
        <p:nvSpPr>
          <p:cNvPr id="2" name="Title 1"/>
          <p:cNvSpPr>
            <a:spLocks noGrp="1"/>
          </p:cNvSpPr>
          <p:nvPr>
            <p:ph type="ctrTitle"/>
          </p:nvPr>
        </p:nvSpPr>
        <p:spPr>
          <a:xfrm>
            <a:off x="1754057" y="2329414"/>
            <a:ext cx="11223625" cy="2387600"/>
          </a:xfrm>
        </p:spPr>
        <p:txBody>
          <a:bodyPr>
            <a:normAutofit/>
          </a:bodyPr>
          <a:lstStyle/>
          <a:p>
            <a:r>
              <a:rPr lang="en-US" sz="5400" b="1" dirty="0">
                <a:solidFill>
                  <a:schemeClr val="bg1"/>
                </a:solidFill>
              </a:rPr>
              <a:t>A Deep Learning Approach for </a:t>
            </a:r>
            <a:r>
              <a:rPr lang="en-US" sz="5400" b="1" dirty="0" smtClean="0">
                <a:solidFill>
                  <a:schemeClr val="bg1"/>
                </a:solidFill>
              </a:rPr>
              <a:t/>
            </a:r>
            <a:br>
              <a:rPr lang="en-US" sz="5400" b="1" dirty="0" smtClean="0">
                <a:solidFill>
                  <a:schemeClr val="bg1"/>
                </a:solidFill>
              </a:rPr>
            </a:br>
            <a:r>
              <a:rPr lang="en-US" sz="5400" b="1" dirty="0" smtClean="0">
                <a:solidFill>
                  <a:schemeClr val="bg1"/>
                </a:solidFill>
              </a:rPr>
              <a:t>Image </a:t>
            </a:r>
            <a:r>
              <a:rPr lang="en-US" sz="5400" b="1" dirty="0">
                <a:solidFill>
                  <a:schemeClr val="bg1"/>
                </a:solidFill>
              </a:rPr>
              <a:t>Quality Assessment of </a:t>
            </a:r>
            <a:r>
              <a:rPr lang="en-US" sz="5400" b="1" dirty="0" smtClean="0">
                <a:solidFill>
                  <a:schemeClr val="bg1"/>
                </a:solidFill>
              </a:rPr>
              <a:t/>
            </a:r>
            <a:br>
              <a:rPr lang="en-US" sz="5400" b="1" dirty="0" smtClean="0">
                <a:solidFill>
                  <a:schemeClr val="bg1"/>
                </a:solidFill>
              </a:rPr>
            </a:br>
            <a:r>
              <a:rPr lang="en-US" sz="5400" b="1" dirty="0" smtClean="0">
                <a:solidFill>
                  <a:schemeClr val="bg1"/>
                </a:solidFill>
              </a:rPr>
              <a:t>Fetal </a:t>
            </a:r>
            <a:r>
              <a:rPr lang="en-US" sz="5400" b="1" dirty="0">
                <a:solidFill>
                  <a:schemeClr val="bg1"/>
                </a:solidFill>
              </a:rPr>
              <a:t>Brain MRI</a:t>
            </a:r>
            <a:endParaRPr lang="en-US" sz="5200" b="1" dirty="0">
              <a:solidFill>
                <a:schemeClr val="bg1"/>
              </a:solidFill>
            </a:endParaRPr>
          </a:p>
        </p:txBody>
      </p:sp>
      <p:sp>
        <p:nvSpPr>
          <p:cNvPr id="3" name="Subtitle 2"/>
          <p:cNvSpPr>
            <a:spLocks noGrp="1"/>
          </p:cNvSpPr>
          <p:nvPr>
            <p:ph type="subTitle" idx="1"/>
          </p:nvPr>
        </p:nvSpPr>
        <p:spPr>
          <a:xfrm>
            <a:off x="3302566" y="4954645"/>
            <a:ext cx="8614234" cy="1655762"/>
          </a:xfrm>
        </p:spPr>
        <p:txBody>
          <a:bodyPr>
            <a:noAutofit/>
          </a:bodyPr>
          <a:lstStyle/>
          <a:p>
            <a:r>
              <a:rPr lang="en-US" sz="3200" dirty="0" err="1">
                <a:solidFill>
                  <a:schemeClr val="bg1"/>
                </a:solidFill>
              </a:rPr>
              <a:t>Sayeri</a:t>
            </a:r>
            <a:r>
              <a:rPr lang="en-US" sz="3200" dirty="0">
                <a:solidFill>
                  <a:schemeClr val="bg1"/>
                </a:solidFill>
              </a:rPr>
              <a:t> </a:t>
            </a:r>
            <a:r>
              <a:rPr lang="en-US" sz="3200" dirty="0" err="1" smtClean="0">
                <a:solidFill>
                  <a:schemeClr val="bg1"/>
                </a:solidFill>
              </a:rPr>
              <a:t>Lala</a:t>
            </a:r>
            <a:r>
              <a:rPr lang="en-US" sz="3200" dirty="0" smtClean="0">
                <a:solidFill>
                  <a:schemeClr val="bg1"/>
                </a:solidFill>
              </a:rPr>
              <a:t>, </a:t>
            </a:r>
            <a:r>
              <a:rPr lang="en-US" sz="3200" dirty="0" err="1">
                <a:solidFill>
                  <a:schemeClr val="bg1"/>
                </a:solidFill>
              </a:rPr>
              <a:t>Nalini</a:t>
            </a:r>
            <a:r>
              <a:rPr lang="en-US" sz="3200" dirty="0">
                <a:solidFill>
                  <a:schemeClr val="bg1"/>
                </a:solidFill>
              </a:rPr>
              <a:t> </a:t>
            </a:r>
            <a:r>
              <a:rPr lang="en-US" sz="3200" dirty="0" smtClean="0">
                <a:solidFill>
                  <a:schemeClr val="bg1"/>
                </a:solidFill>
              </a:rPr>
              <a:t>Singh, </a:t>
            </a:r>
            <a:r>
              <a:rPr lang="en-US" sz="3200" dirty="0" err="1">
                <a:solidFill>
                  <a:schemeClr val="bg1"/>
                </a:solidFill>
              </a:rPr>
              <a:t>Borjan</a:t>
            </a:r>
            <a:r>
              <a:rPr lang="en-US" sz="3200" dirty="0">
                <a:solidFill>
                  <a:schemeClr val="bg1"/>
                </a:solidFill>
              </a:rPr>
              <a:t> </a:t>
            </a:r>
            <a:r>
              <a:rPr lang="en-US" sz="3200" dirty="0" err="1" smtClean="0">
                <a:solidFill>
                  <a:schemeClr val="bg1"/>
                </a:solidFill>
              </a:rPr>
              <a:t>Gagoski</a:t>
            </a:r>
            <a:r>
              <a:rPr lang="en-US" sz="3200" dirty="0">
                <a:solidFill>
                  <a:schemeClr val="bg1"/>
                </a:solidFill>
              </a:rPr>
              <a:t>,</a:t>
            </a:r>
            <a:r>
              <a:rPr lang="en-US" sz="3200" dirty="0" smtClean="0">
                <a:solidFill>
                  <a:schemeClr val="bg1"/>
                </a:solidFill>
              </a:rPr>
              <a:t> </a:t>
            </a:r>
            <a:r>
              <a:rPr lang="en-US" sz="3200" dirty="0" err="1">
                <a:solidFill>
                  <a:schemeClr val="bg1"/>
                </a:solidFill>
              </a:rPr>
              <a:t>Esra</a:t>
            </a:r>
            <a:r>
              <a:rPr lang="en-US" sz="3200" dirty="0">
                <a:solidFill>
                  <a:schemeClr val="bg1"/>
                </a:solidFill>
              </a:rPr>
              <a:t> </a:t>
            </a:r>
            <a:r>
              <a:rPr lang="en-US" sz="3200" dirty="0" smtClean="0">
                <a:solidFill>
                  <a:schemeClr val="bg1"/>
                </a:solidFill>
              </a:rPr>
              <a:t>Turk, </a:t>
            </a:r>
            <a:r>
              <a:rPr lang="en-US" sz="3200" dirty="0">
                <a:solidFill>
                  <a:schemeClr val="bg1"/>
                </a:solidFill>
              </a:rPr>
              <a:t>P. Ellen </a:t>
            </a:r>
            <a:r>
              <a:rPr lang="en-US" sz="3200" dirty="0" smtClean="0">
                <a:solidFill>
                  <a:schemeClr val="bg1"/>
                </a:solidFill>
              </a:rPr>
              <a:t>Grant, </a:t>
            </a:r>
            <a:r>
              <a:rPr lang="en-US" sz="3200" dirty="0" err="1">
                <a:solidFill>
                  <a:schemeClr val="bg1"/>
                </a:solidFill>
              </a:rPr>
              <a:t>Polina</a:t>
            </a:r>
            <a:r>
              <a:rPr lang="en-US" sz="3200" dirty="0">
                <a:solidFill>
                  <a:schemeClr val="bg1"/>
                </a:solidFill>
              </a:rPr>
              <a:t> </a:t>
            </a:r>
            <a:r>
              <a:rPr lang="en-US" sz="3200" dirty="0" err="1" smtClean="0">
                <a:solidFill>
                  <a:schemeClr val="bg1"/>
                </a:solidFill>
              </a:rPr>
              <a:t>Golland</a:t>
            </a:r>
            <a:r>
              <a:rPr lang="en-US" sz="3200" dirty="0" smtClean="0">
                <a:solidFill>
                  <a:schemeClr val="bg1"/>
                </a:solidFill>
              </a:rPr>
              <a:t>, </a:t>
            </a:r>
            <a:r>
              <a:rPr lang="en-US" sz="3200" dirty="0" err="1">
                <a:solidFill>
                  <a:schemeClr val="bg1"/>
                </a:solidFill>
              </a:rPr>
              <a:t>Elfar</a:t>
            </a:r>
            <a:r>
              <a:rPr lang="en-US" sz="3200" dirty="0">
                <a:solidFill>
                  <a:schemeClr val="bg1"/>
                </a:solidFill>
              </a:rPr>
              <a:t> </a:t>
            </a:r>
            <a:r>
              <a:rPr lang="en-US" sz="3200" dirty="0" err="1" smtClean="0">
                <a:solidFill>
                  <a:schemeClr val="bg1"/>
                </a:solidFill>
              </a:rPr>
              <a:t>Adalsteinsson</a:t>
            </a:r>
            <a:endParaRPr lang="en-US" sz="3200" dirty="0" smtClean="0">
              <a:solidFill>
                <a:schemeClr val="bg1"/>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58" y="389668"/>
            <a:ext cx="2386599" cy="1259594"/>
          </a:xfrm>
          <a:prstGeom prst="rect">
            <a:avLst/>
          </a:prstGeom>
        </p:spPr>
      </p:pic>
      <p:pic>
        <p:nvPicPr>
          <p:cNvPr id="12" name="Picture 2" descr="Image result for martinos cent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3547" y="159910"/>
            <a:ext cx="3072982" cy="2084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boston children'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5707" y="112850"/>
            <a:ext cx="3349490" cy="176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6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9696450" y="1116330"/>
            <a:ext cx="2266950" cy="584775"/>
          </a:xfrm>
          <a:prstGeom prst="rect">
            <a:avLst/>
          </a:prstGeom>
          <a:noFill/>
        </p:spPr>
        <p:txBody>
          <a:bodyPr wrap="square" rtlCol="0">
            <a:spAutoFit/>
          </a:bodyPr>
          <a:lstStyle/>
          <a:p>
            <a:r>
              <a:rPr lang="en-US" sz="3200" b="1" smtClean="0">
                <a:solidFill>
                  <a:schemeClr val="bg1"/>
                </a:solidFill>
              </a:rPr>
              <a:t>Blurring</a:t>
            </a:r>
            <a:endParaRPr lang="en-US" sz="3200" b="1" dirty="0">
              <a:solidFill>
                <a:schemeClr val="bg1"/>
              </a:solidFill>
            </a:endParaRPr>
          </a:p>
        </p:txBody>
      </p:sp>
      <p:pic>
        <p:nvPicPr>
          <p:cNvPr id="5" name="Content Placeholder 5"/>
          <p:cNvPicPr>
            <a:picLocks noChangeAspect="1"/>
          </p:cNvPicPr>
          <p:nvPr/>
        </p:nvPicPr>
        <p:blipFill>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val="0"/>
              </a:ext>
            </a:extLst>
          </a:blip>
          <a:stretch>
            <a:fillRect/>
          </a:stretch>
        </p:blipFill>
        <p:spPr>
          <a:xfrm>
            <a:off x="2332126" y="0"/>
            <a:ext cx="6858000" cy="6858000"/>
          </a:xfrm>
          <a:prstGeom prst="rect">
            <a:avLst/>
          </a:prstGeom>
        </p:spPr>
      </p:pic>
      <p:cxnSp>
        <p:nvCxnSpPr>
          <p:cNvPr id="3" name="Straight Arrow Connector 2"/>
          <p:cNvCxnSpPr/>
          <p:nvPr/>
        </p:nvCxnSpPr>
        <p:spPr>
          <a:xfrm flipH="1">
            <a:off x="4716379" y="4680285"/>
            <a:ext cx="1876926" cy="8061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4716379" y="6063915"/>
            <a:ext cx="589547" cy="5293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22650" y="95742"/>
            <a:ext cx="607275" cy="761016"/>
          </a:xfrm>
          <a:prstGeom prst="rect">
            <a:avLst/>
          </a:prstGeom>
        </p:spPr>
      </p:pic>
      <p:sp>
        <p:nvSpPr>
          <p:cNvPr id="7" name="Oval 6"/>
          <p:cNvSpPr/>
          <p:nvPr/>
        </p:nvSpPr>
        <p:spPr>
          <a:xfrm rot="1886028">
            <a:off x="2762465" y="4791256"/>
            <a:ext cx="2540000" cy="17446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47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9217152" y="1024890"/>
            <a:ext cx="2746248" cy="1077218"/>
          </a:xfrm>
          <a:prstGeom prst="rect">
            <a:avLst/>
          </a:prstGeom>
          <a:noFill/>
        </p:spPr>
        <p:txBody>
          <a:bodyPr wrap="square" rtlCol="0">
            <a:spAutoFit/>
          </a:bodyPr>
          <a:lstStyle/>
          <a:p>
            <a:r>
              <a:rPr lang="en-US" sz="3200" b="1" dirty="0" smtClean="0">
                <a:solidFill>
                  <a:schemeClr val="bg1"/>
                </a:solidFill>
              </a:rPr>
              <a:t>Non-uniform signal void</a:t>
            </a:r>
            <a:endParaRPr lang="en-US" sz="3200" b="1" dirty="0">
              <a:solidFill>
                <a:schemeClr val="bg1"/>
              </a:solidFill>
            </a:endParaRPr>
          </a:p>
        </p:txBody>
      </p:sp>
      <p:pic>
        <p:nvPicPr>
          <p:cNvPr id="4" name="Picture 3" descr="Screen Clippi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67173" y="0"/>
            <a:ext cx="6858000" cy="6858000"/>
          </a:xfrm>
          <a:prstGeom prst="rect">
            <a:avLst/>
          </a:prstGeom>
        </p:spPr>
      </p:pic>
      <p:cxnSp>
        <p:nvCxnSpPr>
          <p:cNvPr id="5" name="Straight Arrow Connector 4"/>
          <p:cNvCxnSpPr/>
          <p:nvPr/>
        </p:nvCxnSpPr>
        <p:spPr>
          <a:xfrm flipH="1">
            <a:off x="5823285" y="3025942"/>
            <a:ext cx="1876926" cy="8061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4105" y="95742"/>
            <a:ext cx="607275" cy="761016"/>
          </a:xfrm>
          <a:prstGeom prst="rect">
            <a:avLst/>
          </a:prstGeom>
        </p:spPr>
      </p:pic>
      <p:cxnSp>
        <p:nvCxnSpPr>
          <p:cNvPr id="7" name="Straight Arrow Connector 6"/>
          <p:cNvCxnSpPr/>
          <p:nvPr/>
        </p:nvCxnSpPr>
        <p:spPr>
          <a:xfrm flipV="1">
            <a:off x="4796589" y="4297277"/>
            <a:ext cx="473872" cy="12853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rot="2074078">
            <a:off x="4000461" y="2759256"/>
            <a:ext cx="2540000" cy="17446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748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9163050" y="476250"/>
            <a:ext cx="2800350" cy="2062103"/>
          </a:xfrm>
          <a:prstGeom prst="rect">
            <a:avLst/>
          </a:prstGeom>
          <a:noFill/>
        </p:spPr>
        <p:txBody>
          <a:bodyPr wrap="square" rtlCol="0">
            <a:spAutoFit/>
          </a:bodyPr>
          <a:lstStyle/>
          <a:p>
            <a:endParaRPr lang="en-US" sz="3200" b="1" dirty="0" smtClean="0">
              <a:solidFill>
                <a:schemeClr val="bg1"/>
              </a:solidFill>
            </a:endParaRPr>
          </a:p>
          <a:p>
            <a:endParaRPr lang="en-US" sz="3200" b="1" dirty="0">
              <a:solidFill>
                <a:schemeClr val="bg1"/>
              </a:solidFill>
            </a:endParaRPr>
          </a:p>
          <a:p>
            <a:r>
              <a:rPr lang="en-US" sz="3200" b="1" dirty="0" smtClean="0">
                <a:solidFill>
                  <a:schemeClr val="bg1"/>
                </a:solidFill>
              </a:rPr>
              <a:t>Fetal brain not in Field of View</a:t>
            </a:r>
            <a:endParaRPr lang="en-US" sz="3200" b="1" dirty="0">
              <a:solidFill>
                <a:schemeClr val="bg1"/>
              </a:solidFill>
            </a:endParaRPr>
          </a:p>
        </p:txBody>
      </p:sp>
      <p:pic>
        <p:nvPicPr>
          <p:cNvPr id="4" name="Content Placeholder 5"/>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305050" y="0"/>
            <a:ext cx="6858000" cy="6858000"/>
          </a:xfrm>
          <a:prstGeom prst="rect">
            <a:avLst/>
          </a:prstGeom>
        </p:spPr>
      </p:pic>
      <p:cxnSp>
        <p:nvCxnSpPr>
          <p:cNvPr id="5" name="Straight Arrow Connector 4"/>
          <p:cNvCxnSpPr/>
          <p:nvPr/>
        </p:nvCxnSpPr>
        <p:spPr>
          <a:xfrm flipH="1">
            <a:off x="6614361" y="5287880"/>
            <a:ext cx="1876926" cy="8061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4968" y="324252"/>
            <a:ext cx="607275" cy="761016"/>
          </a:xfrm>
          <a:prstGeom prst="rect">
            <a:avLst/>
          </a:prstGeom>
        </p:spPr>
      </p:pic>
      <p:sp>
        <p:nvSpPr>
          <p:cNvPr id="2" name="Rectangle 1"/>
          <p:cNvSpPr/>
          <p:nvPr/>
        </p:nvSpPr>
        <p:spPr>
          <a:xfrm>
            <a:off x="4381500" y="5690938"/>
            <a:ext cx="2184400" cy="11670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61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9696450" y="476250"/>
            <a:ext cx="2266950" cy="1569660"/>
          </a:xfrm>
          <a:prstGeom prst="rect">
            <a:avLst/>
          </a:prstGeom>
          <a:noFill/>
        </p:spPr>
        <p:txBody>
          <a:bodyPr wrap="square" rtlCol="0">
            <a:spAutoFit/>
          </a:bodyPr>
          <a:lstStyle/>
          <a:p>
            <a:endParaRPr lang="en-US" sz="3200" b="1" dirty="0" smtClean="0">
              <a:solidFill>
                <a:schemeClr val="bg1"/>
              </a:solidFill>
            </a:endParaRPr>
          </a:p>
          <a:p>
            <a:endParaRPr lang="en-US" sz="3200" b="1" dirty="0">
              <a:solidFill>
                <a:schemeClr val="bg1"/>
              </a:solidFill>
            </a:endParaRPr>
          </a:p>
          <a:p>
            <a:r>
              <a:rPr lang="en-US" sz="3200" b="1" dirty="0" smtClean="0">
                <a:solidFill>
                  <a:schemeClr val="bg1"/>
                </a:solidFill>
              </a:rPr>
              <a:t>Aliasing</a:t>
            </a:r>
            <a:endParaRPr lang="en-US" sz="3200" b="1" dirty="0">
              <a:solidFill>
                <a:schemeClr val="bg1"/>
              </a:solidFill>
            </a:endParaRPr>
          </a:p>
        </p:txBody>
      </p:sp>
      <p:pic>
        <p:nvPicPr>
          <p:cNvPr id="5" name="Content Placeholder 4"/>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2339602" y="11430"/>
            <a:ext cx="6858000" cy="6858000"/>
          </a:xfrm>
          <a:prstGeom prst="rect">
            <a:avLst/>
          </a:prstGeom>
        </p:spPr>
      </p:pic>
      <p:cxnSp>
        <p:nvCxnSpPr>
          <p:cNvPr id="4" name="Straight Arrow Connector 3"/>
          <p:cNvCxnSpPr/>
          <p:nvPr/>
        </p:nvCxnSpPr>
        <p:spPr>
          <a:xfrm flipH="1">
            <a:off x="3792673" y="476250"/>
            <a:ext cx="262492" cy="14327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2401" y="476250"/>
            <a:ext cx="607275" cy="761016"/>
          </a:xfrm>
          <a:prstGeom prst="rect">
            <a:avLst/>
          </a:prstGeom>
        </p:spPr>
      </p:pic>
      <p:sp>
        <p:nvSpPr>
          <p:cNvPr id="7" name="Oval 6"/>
          <p:cNvSpPr/>
          <p:nvPr/>
        </p:nvSpPr>
        <p:spPr>
          <a:xfrm rot="19964466">
            <a:off x="3560138" y="791806"/>
            <a:ext cx="2540000" cy="17446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23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8081" y="18302"/>
            <a:ext cx="3595793" cy="1878399"/>
          </a:xfrm>
          <a:prstGeom prst="rect">
            <a:avLst/>
          </a:prstGeom>
        </p:spPr>
      </p:pic>
      <p:sp>
        <p:nvSpPr>
          <p:cNvPr id="13" name="TextBox 4"/>
          <p:cNvSpPr txBox="1"/>
          <p:nvPr/>
        </p:nvSpPr>
        <p:spPr>
          <a:xfrm>
            <a:off x="3115856" y="348873"/>
            <a:ext cx="6457592" cy="58477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latin typeface="Calibri" panose="020F0502020204030204"/>
                <a:ea typeface="+mn-ea"/>
                <a:cs typeface="+mn-cs"/>
              </a:rPr>
              <a:t>Dataset Characterization</a:t>
            </a:r>
            <a:endParaRPr kumimoji="0" lang="en-US" sz="3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4947591" y="2348611"/>
            <a:ext cx="8518769" cy="3963034"/>
            <a:chOff x="-1150520" y="1929793"/>
            <a:chExt cx="8898857" cy="3963034"/>
          </a:xfrm>
        </p:grpSpPr>
        <p:graphicFrame>
          <p:nvGraphicFramePr>
            <p:cNvPr id="10" name="Chart 9"/>
            <p:cNvGraphicFramePr>
              <a:graphicFrameLocks/>
            </p:cNvGraphicFramePr>
            <p:nvPr>
              <p:extLst>
                <p:ext uri="{D42A27DB-BD31-4B8C-83A1-F6EECF244321}">
                  <p14:modId xmlns:p14="http://schemas.microsoft.com/office/powerpoint/2010/main" val="121618357"/>
                </p:ext>
              </p:extLst>
            </p:nvPr>
          </p:nvGraphicFramePr>
          <p:xfrm>
            <a:off x="-1150520" y="1929793"/>
            <a:ext cx="8898857" cy="3963034"/>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4"/>
            <p:cNvSpPr txBox="1"/>
            <p:nvPr/>
          </p:nvSpPr>
          <p:spPr>
            <a:xfrm>
              <a:off x="145769" y="3005934"/>
              <a:ext cx="2491265" cy="461665"/>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~6 stacks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2153" y="3911310"/>
              <a:ext cx="607275" cy="761016"/>
            </a:xfrm>
            <a:prstGeom prst="rect">
              <a:avLst/>
            </a:prstGeom>
            <a:ln>
              <a:noFill/>
            </a:ln>
          </p:spPr>
        </p:pic>
        <p:pic>
          <p:nvPicPr>
            <p:cNvPr id="14" name="Picture 2" descr="heckmar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974" y="4015863"/>
              <a:ext cx="927100" cy="92710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17049" y="2372046"/>
            <a:ext cx="7300342" cy="4241005"/>
            <a:chOff x="5259342" y="2011457"/>
            <a:chExt cx="6852986" cy="3963034"/>
          </a:xfrm>
        </p:grpSpPr>
        <p:graphicFrame>
          <p:nvGraphicFramePr>
            <p:cNvPr id="6" name="Chart 5"/>
            <p:cNvGraphicFramePr>
              <a:graphicFrameLocks/>
            </p:cNvGraphicFramePr>
            <p:nvPr>
              <p:extLst>
                <p:ext uri="{D42A27DB-BD31-4B8C-83A1-F6EECF244321}">
                  <p14:modId xmlns:p14="http://schemas.microsoft.com/office/powerpoint/2010/main" val="1452393788"/>
                </p:ext>
              </p:extLst>
            </p:nvPr>
          </p:nvGraphicFramePr>
          <p:xfrm>
            <a:off x="5259342" y="2011457"/>
            <a:ext cx="6852986" cy="3963034"/>
          </p:xfrm>
          <a:graphic>
            <a:graphicData uri="http://schemas.openxmlformats.org/drawingml/2006/chart">
              <c:chart xmlns:c="http://schemas.openxmlformats.org/drawingml/2006/chart" xmlns:r="http://schemas.openxmlformats.org/officeDocument/2006/relationships" r:id="rId7"/>
            </a:graphicData>
          </a:graphic>
        </p:graphicFrame>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5132" y="3318430"/>
              <a:ext cx="356800" cy="447129"/>
            </a:xfrm>
            <a:prstGeom prst="rect">
              <a:avLst/>
            </a:prstGeom>
          </p:spPr>
        </p:pic>
        <p:pic>
          <p:nvPicPr>
            <p:cNvPr id="16" name="Picture 2" descr="heckmar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0419" y="4078942"/>
              <a:ext cx="927100" cy="9271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4"/>
          <p:cNvSpPr txBox="1"/>
          <p:nvPr/>
        </p:nvSpPr>
        <p:spPr>
          <a:xfrm>
            <a:off x="285249" y="3271809"/>
            <a:ext cx="2491265"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~26 slices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4"/>
          <p:cNvSpPr txBox="1"/>
          <p:nvPr/>
        </p:nvSpPr>
        <p:spPr>
          <a:xfrm>
            <a:off x="625701" y="1585540"/>
            <a:ext cx="6457592"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32 mothers with singleton healthy pregnancies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Picture 4" descr="Image result for boston children's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55" y="63226"/>
            <a:ext cx="2739147" cy="144433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a:off x="5462337" y="4330128"/>
            <a:ext cx="1636295"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9290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4"/>
          <p:cNvSpPr txBox="1"/>
          <p:nvPr/>
        </p:nvSpPr>
        <p:spPr>
          <a:xfrm>
            <a:off x="3115856" y="348873"/>
            <a:ext cx="6457592" cy="58477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latin typeface="Calibri" panose="020F0502020204030204"/>
                <a:ea typeface="+mn-ea"/>
                <a:cs typeface="+mn-cs"/>
              </a:rPr>
              <a:t>Dataset Characterization</a:t>
            </a:r>
            <a:endParaRPr kumimoji="0" lang="en-US" sz="3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4"/>
          <p:cNvSpPr txBox="1"/>
          <p:nvPr/>
        </p:nvSpPr>
        <p:spPr>
          <a:xfrm>
            <a:off x="625701" y="1585540"/>
            <a:ext cx="6457592"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32 mothers with singleton healthy pregnancies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Picture 4" descr="Image result for boston children'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 y="63226"/>
            <a:ext cx="2739147" cy="144433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a:off x="5462337" y="4330128"/>
            <a:ext cx="1636295"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688" y="18302"/>
            <a:ext cx="12573872" cy="6226591"/>
            <a:chOff x="3688" y="18302"/>
            <a:chExt cx="12573872" cy="6226591"/>
          </a:xfrm>
        </p:grpSpPr>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081" y="18302"/>
              <a:ext cx="3595793" cy="1878399"/>
            </a:xfrm>
            <a:prstGeom prst="rect">
              <a:avLst/>
            </a:prstGeom>
          </p:spPr>
        </p:pic>
        <p:grpSp>
          <p:nvGrpSpPr>
            <p:cNvPr id="21" name="Group 20"/>
            <p:cNvGrpSpPr/>
            <p:nvPr/>
          </p:nvGrpSpPr>
          <p:grpSpPr>
            <a:xfrm>
              <a:off x="3688" y="2281859"/>
              <a:ext cx="6333582" cy="3963034"/>
              <a:chOff x="5872932" y="2562601"/>
              <a:chExt cx="6010991" cy="3726676"/>
            </a:xfrm>
          </p:grpSpPr>
          <p:grpSp>
            <p:nvGrpSpPr>
              <p:cNvPr id="22" name="Group 21"/>
              <p:cNvGrpSpPr/>
              <p:nvPr/>
            </p:nvGrpSpPr>
            <p:grpSpPr>
              <a:xfrm>
                <a:off x="5872932" y="2562601"/>
                <a:ext cx="6010991" cy="3726676"/>
                <a:chOff x="7395231" y="2272188"/>
                <a:chExt cx="5502622" cy="3535053"/>
              </a:xfrm>
            </p:grpSpPr>
            <p:graphicFrame>
              <p:nvGraphicFramePr>
                <p:cNvPr id="25" name="Chart 24"/>
                <p:cNvGraphicFramePr>
                  <a:graphicFrameLocks/>
                </p:cNvGraphicFramePr>
                <p:nvPr/>
              </p:nvGraphicFramePr>
              <p:xfrm>
                <a:off x="7395231" y="2272188"/>
                <a:ext cx="5502622" cy="3535053"/>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4"/>
                <p:cNvSpPr txBox="1"/>
                <p:nvPr/>
              </p:nvSpPr>
              <p:spPr>
                <a:xfrm>
                  <a:off x="7687400" y="2674435"/>
                  <a:ext cx="2643438"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4933 slices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4"/>
                <p:cNvSpPr txBox="1"/>
                <p:nvPr/>
              </p:nvSpPr>
              <p:spPr>
                <a:xfrm>
                  <a:off x="10254415" y="3024855"/>
                  <a:ext cx="2643438"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9</a:t>
                  </a: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23" name="Picture 2" descr="heckmar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3488" y="4384084"/>
                <a:ext cx="927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9950" y="3772928"/>
                <a:ext cx="444635" cy="557201"/>
              </a:xfrm>
              <a:prstGeom prst="rect">
                <a:avLst/>
              </a:prstGeom>
            </p:spPr>
          </p:pic>
        </p:grpSp>
        <p:grpSp>
          <p:nvGrpSpPr>
            <p:cNvPr id="28" name="Group 27"/>
            <p:cNvGrpSpPr/>
            <p:nvPr/>
          </p:nvGrpSpPr>
          <p:grpSpPr>
            <a:xfrm>
              <a:off x="6605781" y="2200272"/>
              <a:ext cx="5971779" cy="3963034"/>
              <a:chOff x="370489" y="2463228"/>
              <a:chExt cx="5735053" cy="3733800"/>
            </a:xfrm>
          </p:grpSpPr>
          <p:grpSp>
            <p:nvGrpSpPr>
              <p:cNvPr id="29" name="Group 28"/>
              <p:cNvGrpSpPr/>
              <p:nvPr/>
            </p:nvGrpSpPr>
            <p:grpSpPr>
              <a:xfrm>
                <a:off x="370489" y="2463228"/>
                <a:ext cx="5735053" cy="3733800"/>
                <a:chOff x="609599" y="2314073"/>
                <a:chExt cx="5735053" cy="3733800"/>
              </a:xfrm>
            </p:grpSpPr>
            <p:sp>
              <p:nvSpPr>
                <p:cNvPr id="32" name="TextBox 4"/>
                <p:cNvSpPr txBox="1"/>
                <p:nvPr/>
              </p:nvSpPr>
              <p:spPr>
                <a:xfrm>
                  <a:off x="763753" y="3024855"/>
                  <a:ext cx="2643438"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192 stacks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3" name="Chart 32"/>
                <p:cNvGraphicFramePr>
                  <a:graphicFrameLocks/>
                </p:cNvGraphicFramePr>
                <p:nvPr/>
              </p:nvGraphicFramePr>
              <p:xfrm>
                <a:off x="609599" y="2314073"/>
                <a:ext cx="5735053" cy="3733800"/>
              </p:xfrm>
              <a:graphic>
                <a:graphicData uri="http://schemas.openxmlformats.org/drawingml/2006/chart">
                  <c:chart xmlns:c="http://schemas.openxmlformats.org/drawingml/2006/chart" xmlns:r="http://schemas.openxmlformats.org/officeDocument/2006/relationships" r:id="rId8"/>
                </a:graphicData>
              </a:graphic>
            </p:graphicFrame>
            <p:sp>
              <p:nvSpPr>
                <p:cNvPr id="34" name="TextBox 4"/>
                <p:cNvSpPr txBox="1"/>
                <p:nvPr/>
              </p:nvSpPr>
              <p:spPr>
                <a:xfrm>
                  <a:off x="3701214" y="3719308"/>
                  <a:ext cx="2643438"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35%</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1565" y="4276307"/>
                <a:ext cx="607275" cy="761016"/>
              </a:xfrm>
              <a:prstGeom prst="rect">
                <a:avLst/>
              </a:prstGeom>
            </p:spPr>
          </p:pic>
          <p:pic>
            <p:nvPicPr>
              <p:cNvPr id="31" name="Picture 2" descr="heckmar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549" y="4396371"/>
                <a:ext cx="927100" cy="9271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303111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8081" y="18302"/>
            <a:ext cx="3595793" cy="1878399"/>
          </a:xfrm>
          <a:prstGeom prst="rect">
            <a:avLst/>
          </a:prstGeom>
        </p:spPr>
      </p:pic>
      <p:sp>
        <p:nvSpPr>
          <p:cNvPr id="13" name="TextBox 4"/>
          <p:cNvSpPr txBox="1"/>
          <p:nvPr/>
        </p:nvSpPr>
        <p:spPr>
          <a:xfrm>
            <a:off x="3115856" y="348873"/>
            <a:ext cx="6457592" cy="58477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latin typeface="Calibri" panose="020F0502020204030204"/>
                <a:ea typeface="+mn-ea"/>
                <a:cs typeface="+mn-cs"/>
              </a:rPr>
              <a:t>Dataset Characterization</a:t>
            </a:r>
            <a:endParaRPr kumimoji="0" lang="en-US" sz="3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4"/>
          <p:cNvSpPr txBox="1"/>
          <p:nvPr/>
        </p:nvSpPr>
        <p:spPr>
          <a:xfrm>
            <a:off x="625701" y="1585540"/>
            <a:ext cx="6457592"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32 mothers with singleton healthy pregnancies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Picture 4" descr="Image result for boston children'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5" y="63226"/>
            <a:ext cx="2739147" cy="144433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3688" y="2281859"/>
            <a:ext cx="6333582" cy="3963034"/>
            <a:chOff x="5872932" y="2562601"/>
            <a:chExt cx="6010991" cy="3726676"/>
          </a:xfrm>
        </p:grpSpPr>
        <p:grpSp>
          <p:nvGrpSpPr>
            <p:cNvPr id="22" name="Group 21"/>
            <p:cNvGrpSpPr/>
            <p:nvPr/>
          </p:nvGrpSpPr>
          <p:grpSpPr>
            <a:xfrm>
              <a:off x="5872932" y="2562601"/>
              <a:ext cx="6010991" cy="3726676"/>
              <a:chOff x="7395231" y="2272188"/>
              <a:chExt cx="5502622" cy="3535053"/>
            </a:xfrm>
          </p:grpSpPr>
          <p:graphicFrame>
            <p:nvGraphicFramePr>
              <p:cNvPr id="25" name="Chart 24"/>
              <p:cNvGraphicFramePr>
                <a:graphicFrameLocks/>
              </p:cNvGraphicFramePr>
              <p:nvPr/>
            </p:nvGraphicFramePr>
            <p:xfrm>
              <a:off x="7395231" y="2272188"/>
              <a:ext cx="5502622" cy="3535053"/>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4"/>
              <p:cNvSpPr txBox="1"/>
              <p:nvPr/>
            </p:nvSpPr>
            <p:spPr>
              <a:xfrm>
                <a:off x="7687400" y="2674435"/>
                <a:ext cx="2643438"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4933 slices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4"/>
              <p:cNvSpPr txBox="1"/>
              <p:nvPr/>
            </p:nvSpPr>
            <p:spPr>
              <a:xfrm>
                <a:off x="10254415" y="3024855"/>
                <a:ext cx="2643438"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9</a:t>
                </a: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23" name="Picture 2" descr="heckmar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3488" y="4384084"/>
              <a:ext cx="927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9950" y="3772928"/>
              <a:ext cx="444635" cy="557201"/>
            </a:xfrm>
            <a:prstGeom prst="rect">
              <a:avLst/>
            </a:prstGeom>
          </p:spPr>
        </p:pic>
      </p:grpSp>
      <p:sp>
        <p:nvSpPr>
          <p:cNvPr id="35" name="Rectangle 34"/>
          <p:cNvSpPr/>
          <p:nvPr/>
        </p:nvSpPr>
        <p:spPr>
          <a:xfrm>
            <a:off x="7774156" y="2432583"/>
            <a:ext cx="4417844" cy="34163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Slice imaging parameters</a:t>
            </a:r>
          </a:p>
          <a:p>
            <a:pPr marL="342900" marR="0" lvl="0" indent="-342900" algn="l" defTabSz="914400" rtl="0" eaLnBrk="1" fontAlgn="auto" latinLnBrk="0" hangingPunct="1">
              <a:lnSpc>
                <a:spcPct val="150000"/>
              </a:lnSpc>
              <a:spcBef>
                <a:spcPts val="0"/>
              </a:spcBef>
              <a:spcAft>
                <a:spcPts val="0"/>
              </a:spcAft>
              <a:buClrTx/>
              <a:buSzTx/>
              <a:buFont typeface="Arial" charset="0"/>
              <a:buChar char="•"/>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HASTE sequence</a:t>
            </a:r>
          </a:p>
          <a:p>
            <a:pPr marL="342900" marR="0" lvl="0" indent="-342900" algn="l" defTabSz="914400" rtl="0" eaLnBrk="1" fontAlgn="auto" latinLnBrk="0" hangingPunct="1">
              <a:lnSpc>
                <a:spcPct val="150000"/>
              </a:lnSpc>
              <a:spcBef>
                <a:spcPts val="0"/>
              </a:spcBef>
              <a:spcAft>
                <a:spcPts val="0"/>
              </a:spcAft>
              <a:buClrTx/>
              <a:buSzTx/>
              <a:buFont typeface="Arial" charset="0"/>
              <a:buChar char="•"/>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Echo Time of 115 </a:t>
            </a:r>
            <a:r>
              <a:rPr kumimoji="0" lang="en-US" sz="2400" b="1" i="0" u="none" strike="noStrike" kern="1200" cap="none" spc="0" normalizeH="0" baseline="0" noProof="0" dirty="0" err="1" smtClean="0">
                <a:ln>
                  <a:noFill/>
                </a:ln>
                <a:solidFill>
                  <a:prstClr val="white"/>
                </a:solidFill>
                <a:effectLst/>
                <a:uLnTx/>
                <a:uFillTx/>
                <a:latin typeface="Calibri" panose="020F0502020204030204"/>
                <a:ea typeface="+mn-ea"/>
                <a:cs typeface="+mn-cs"/>
              </a:rPr>
              <a:t>ms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charset="0"/>
              <a:buChar char="•"/>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Repetition Time of 1.6 s</a:t>
            </a:r>
          </a:p>
          <a:p>
            <a:pPr marL="342900" marR="0" lvl="0" indent="-342900" algn="l" defTabSz="914400" rtl="0" eaLnBrk="1" fontAlgn="auto" latinLnBrk="0" hangingPunct="1">
              <a:lnSpc>
                <a:spcPct val="150000"/>
              </a:lnSpc>
              <a:spcBef>
                <a:spcPts val="0"/>
              </a:spcBef>
              <a:spcAft>
                <a:spcPts val="0"/>
              </a:spcAft>
              <a:buClrTx/>
              <a:buSzTx/>
              <a:buFont typeface="Arial" charset="0"/>
              <a:buChar char="•"/>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Field of view of 31cm</a:t>
            </a:r>
          </a:p>
          <a:p>
            <a:pPr marL="342900" marR="0" lvl="0" indent="-342900" algn="l" defTabSz="914400" rtl="0" eaLnBrk="1" fontAlgn="auto" latinLnBrk="0" hangingPunct="1">
              <a:lnSpc>
                <a:spcPct val="150000"/>
              </a:lnSpc>
              <a:spcBef>
                <a:spcPts val="0"/>
              </a:spcBef>
              <a:spcAft>
                <a:spcPts val="0"/>
              </a:spcAft>
              <a:buClrTx/>
              <a:buSzTx/>
              <a:buFont typeface="Arial" charset="0"/>
              <a:buChar char="•"/>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Voxel size of 1.2x1.2x3 </a:t>
            </a: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mm</a:t>
            </a:r>
            <a:r>
              <a:rPr kumimoji="0" lang="en-US" sz="2400" b="1" i="0" u="none" strike="noStrike" kern="1200" cap="none" spc="0" normalizeH="0" baseline="30000" noProof="0" dirty="0">
                <a:ln>
                  <a:noFill/>
                </a:ln>
                <a:solidFill>
                  <a:prstClr val="white"/>
                </a:solidFill>
                <a:effectLst/>
                <a:uLnTx/>
                <a:uFillTx/>
                <a:latin typeface="Calibri" panose="020F0502020204030204"/>
                <a:ea typeface="+mn-ea"/>
                <a:cs typeface="+mn-cs"/>
              </a:rPr>
              <a:t>3</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0793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9452" y="4022"/>
            <a:ext cx="12387915" cy="1325563"/>
          </a:xfrm>
        </p:spPr>
        <p:txBody>
          <a:bodyPr/>
          <a:lstStyle/>
          <a:p>
            <a:r>
              <a:rPr lang="en-US" b="1" dirty="0" smtClean="0">
                <a:solidFill>
                  <a:schemeClr val="bg1"/>
                </a:solidFill>
              </a:rPr>
              <a:t>Convolutional Neural Networks for IQA classifier</a:t>
            </a:r>
            <a:endParaRPr lang="en-US" b="1" dirty="0">
              <a:solidFill>
                <a:schemeClr val="bg1"/>
              </a:solidFill>
            </a:endParaRPr>
          </a:p>
        </p:txBody>
      </p:sp>
      <p:sp>
        <p:nvSpPr>
          <p:cNvPr id="5" name="TextBox 4"/>
          <p:cNvSpPr txBox="1"/>
          <p:nvPr/>
        </p:nvSpPr>
        <p:spPr>
          <a:xfrm>
            <a:off x="69314" y="6086099"/>
            <a:ext cx="11564449" cy="707886"/>
          </a:xfrm>
          <a:prstGeom prst="rect">
            <a:avLst/>
          </a:prstGeom>
          <a:noFill/>
        </p:spPr>
        <p:txBody>
          <a:bodyPr wrap="square" rtlCol="0">
            <a:spAutoFit/>
          </a:bodyPr>
          <a:lstStyle/>
          <a:p>
            <a:r>
              <a:rPr lang="en-US" sz="1000" dirty="0" err="1" smtClean="0">
                <a:solidFill>
                  <a:schemeClr val="bg1"/>
                </a:solidFill>
                <a:latin typeface="Arial" panose="020B0604020202020204" pitchFamily="34" charset="0"/>
                <a:cs typeface="Arial" panose="020B0604020202020204" pitchFamily="34" charset="0"/>
              </a:rPr>
              <a:t>Simonyan</a:t>
            </a:r>
            <a:r>
              <a:rPr lang="en-US" sz="1000" dirty="0">
                <a:solidFill>
                  <a:schemeClr val="bg1"/>
                </a:solidFill>
                <a:latin typeface="Arial" panose="020B0604020202020204" pitchFamily="34" charset="0"/>
                <a:cs typeface="Arial" panose="020B0604020202020204" pitchFamily="34" charset="0"/>
              </a:rPr>
              <a:t>, Karen, </a:t>
            </a:r>
            <a:r>
              <a:rPr lang="en-US" sz="1000" dirty="0" smtClean="0">
                <a:solidFill>
                  <a:schemeClr val="bg1"/>
                </a:solidFill>
                <a:latin typeface="Arial" panose="020B0604020202020204" pitchFamily="34" charset="0"/>
                <a:cs typeface="Arial" panose="020B0604020202020204" pitchFamily="34" charset="0"/>
              </a:rPr>
              <a:t>et al. </a:t>
            </a:r>
            <a:r>
              <a:rPr lang="en-US" sz="1000" dirty="0">
                <a:solidFill>
                  <a:schemeClr val="bg1"/>
                </a:solidFill>
                <a:latin typeface="Arial" panose="020B0604020202020204" pitchFamily="34" charset="0"/>
                <a:cs typeface="Arial" panose="020B0604020202020204" pitchFamily="34" charset="0"/>
              </a:rPr>
              <a:t> </a:t>
            </a:r>
            <a:r>
              <a:rPr lang="en-US" sz="1000" dirty="0" err="1">
                <a:solidFill>
                  <a:schemeClr val="bg1"/>
                </a:solidFill>
                <a:latin typeface="Arial" panose="020B0604020202020204" pitchFamily="34" charset="0"/>
                <a:cs typeface="Arial" panose="020B0604020202020204" pitchFamily="34" charset="0"/>
              </a:rPr>
              <a:t>arXiv</a:t>
            </a:r>
            <a:r>
              <a:rPr lang="en-US" sz="1000" dirty="0">
                <a:solidFill>
                  <a:schemeClr val="bg1"/>
                </a:solidFill>
                <a:latin typeface="Arial" panose="020B0604020202020204" pitchFamily="34" charset="0"/>
                <a:cs typeface="Arial" panose="020B0604020202020204" pitchFamily="34" charset="0"/>
              </a:rPr>
              <a:t> preprint arXiv:1409.1556 (2014).</a:t>
            </a:r>
            <a:endParaRPr lang="en-US" sz="1000" dirty="0" smtClean="0">
              <a:solidFill>
                <a:schemeClr val="bg1"/>
              </a:solidFill>
              <a:latin typeface="Arial" panose="020B0604020202020204" pitchFamily="34" charset="0"/>
              <a:cs typeface="Arial" panose="020B0604020202020204" pitchFamily="34" charset="0"/>
            </a:endParaRPr>
          </a:p>
          <a:p>
            <a:r>
              <a:rPr lang="en-US" sz="1000" dirty="0" err="1" smtClean="0">
                <a:solidFill>
                  <a:schemeClr val="bg1"/>
                </a:solidFill>
                <a:latin typeface="Arial" panose="020B0604020202020204" pitchFamily="34" charset="0"/>
                <a:cs typeface="Arial" panose="020B0604020202020204" pitchFamily="34" charset="0"/>
              </a:rPr>
              <a:t>Esses</a:t>
            </a:r>
            <a:r>
              <a:rPr lang="en-US" sz="1000" dirty="0">
                <a:solidFill>
                  <a:schemeClr val="bg1"/>
                </a:solidFill>
                <a:latin typeface="Arial" panose="020B0604020202020204" pitchFamily="34" charset="0"/>
                <a:cs typeface="Arial" panose="020B0604020202020204" pitchFamily="34" charset="0"/>
              </a:rPr>
              <a:t>, Steven J., et </a:t>
            </a:r>
            <a:r>
              <a:rPr lang="en-US" sz="1000" dirty="0" smtClean="0">
                <a:solidFill>
                  <a:schemeClr val="bg1"/>
                </a:solidFill>
                <a:latin typeface="Arial" panose="020B0604020202020204" pitchFamily="34" charset="0"/>
                <a:cs typeface="Arial" panose="020B0604020202020204" pitchFamily="34" charset="0"/>
              </a:rPr>
              <a:t>al.</a:t>
            </a:r>
            <a:r>
              <a:rPr lang="en-US" sz="1000" dirty="0">
                <a:solidFill>
                  <a:schemeClr val="bg1"/>
                </a:solidFill>
                <a:latin typeface="Arial" panose="020B0604020202020204" pitchFamily="34" charset="0"/>
                <a:cs typeface="Arial" panose="020B0604020202020204" pitchFamily="34" charset="0"/>
              </a:rPr>
              <a:t> </a:t>
            </a:r>
            <a:r>
              <a:rPr lang="en-US" sz="1000" dirty="0" smtClean="0">
                <a:solidFill>
                  <a:schemeClr val="bg1"/>
                </a:solidFill>
                <a:latin typeface="Arial" panose="020B0604020202020204" pitchFamily="34" charset="0"/>
                <a:cs typeface="Arial" panose="020B0604020202020204" pitchFamily="34" charset="0"/>
              </a:rPr>
              <a:t>10.1002/jmri.25779</a:t>
            </a:r>
          </a:p>
          <a:p>
            <a:r>
              <a:rPr lang="en-US" sz="1000" dirty="0" err="1" smtClean="0">
                <a:solidFill>
                  <a:schemeClr val="bg1"/>
                </a:solidFill>
                <a:latin typeface="Arial" panose="020B0604020202020204" pitchFamily="34" charset="0"/>
                <a:cs typeface="Arial" panose="020B0604020202020204" pitchFamily="34" charset="0"/>
              </a:rPr>
              <a:t>Sujit</a:t>
            </a:r>
            <a:r>
              <a:rPr lang="en-US" sz="1000" dirty="0" smtClean="0">
                <a:solidFill>
                  <a:schemeClr val="bg1"/>
                </a:solidFill>
                <a:latin typeface="Arial" panose="020B0604020202020204" pitchFamily="34" charset="0"/>
                <a:cs typeface="Arial" panose="020B0604020202020204" pitchFamily="34" charset="0"/>
              </a:rPr>
              <a:t>, </a:t>
            </a:r>
            <a:r>
              <a:rPr lang="en-US" sz="1000" dirty="0" err="1" smtClean="0">
                <a:solidFill>
                  <a:schemeClr val="bg1"/>
                </a:solidFill>
                <a:latin typeface="Arial" panose="020B0604020202020204" pitchFamily="34" charset="0"/>
                <a:cs typeface="Arial" panose="020B0604020202020204" pitchFamily="34" charset="0"/>
              </a:rPr>
              <a:t>Sheeba</a:t>
            </a:r>
            <a:r>
              <a:rPr lang="en-US" sz="1000" dirty="0" smtClean="0">
                <a:solidFill>
                  <a:schemeClr val="bg1"/>
                </a:solidFill>
                <a:latin typeface="Arial" panose="020B0604020202020204" pitchFamily="34" charset="0"/>
                <a:cs typeface="Arial" panose="020B0604020202020204" pitchFamily="34" charset="0"/>
              </a:rPr>
              <a:t> J, et al. 10.1002/jmri.26693</a:t>
            </a:r>
          </a:p>
          <a:p>
            <a:r>
              <a:rPr lang="en-US" sz="1000" dirty="0" smtClean="0">
                <a:solidFill>
                  <a:schemeClr val="bg1"/>
                </a:solidFill>
                <a:latin typeface="Arial" panose="020B0604020202020204" pitchFamily="34" charset="0"/>
                <a:cs typeface="Arial" panose="020B0604020202020204" pitchFamily="34" charset="0"/>
              </a:rPr>
              <a:t>Li </a:t>
            </a:r>
            <a:r>
              <a:rPr lang="en-US" sz="1000" dirty="0">
                <a:solidFill>
                  <a:schemeClr val="bg1"/>
                </a:solidFill>
                <a:latin typeface="Arial" panose="020B0604020202020204" pitchFamily="34" charset="0"/>
                <a:cs typeface="Arial" panose="020B0604020202020204" pitchFamily="34" charset="0"/>
              </a:rPr>
              <a:t>J, </a:t>
            </a:r>
            <a:r>
              <a:rPr lang="en-US" sz="1000" dirty="0" smtClean="0">
                <a:solidFill>
                  <a:schemeClr val="bg1"/>
                </a:solidFill>
                <a:latin typeface="Arial" panose="020B0604020202020204" pitchFamily="34" charset="0"/>
                <a:cs typeface="Arial" panose="020B0604020202020204" pitchFamily="34" charset="0"/>
              </a:rPr>
              <a:t>et </a:t>
            </a:r>
            <a:r>
              <a:rPr lang="en-US" sz="1000" dirty="0">
                <a:solidFill>
                  <a:schemeClr val="bg1"/>
                </a:solidFill>
                <a:latin typeface="Arial" panose="020B0604020202020204" pitchFamily="34" charset="0"/>
                <a:cs typeface="Arial" panose="020B0604020202020204" pitchFamily="34" charset="0"/>
              </a:rPr>
              <a:t>al (2018) </a:t>
            </a:r>
            <a:r>
              <a:rPr lang="en-US" sz="1000" dirty="0" smtClean="0">
                <a:solidFill>
                  <a:schemeClr val="bg1"/>
                </a:solidFill>
                <a:latin typeface="Arial" panose="020B0604020202020204" pitchFamily="34" charset="0"/>
                <a:cs typeface="Arial" panose="020B0604020202020204" pitchFamily="34" charset="0"/>
              </a:rPr>
              <a:t>ISMRM-ESMRMB </a:t>
            </a:r>
            <a:r>
              <a:rPr lang="en-US" sz="1000" dirty="0">
                <a:solidFill>
                  <a:schemeClr val="bg1"/>
                </a:solidFill>
                <a:latin typeface="Arial" panose="020B0604020202020204" pitchFamily="34" charset="0"/>
                <a:cs typeface="Arial" panose="020B0604020202020204" pitchFamily="34" charset="0"/>
              </a:rPr>
              <a:t>2018</a:t>
            </a:r>
            <a:r>
              <a:rPr lang="en-US" sz="1000" dirty="0" smtClean="0">
                <a:solidFill>
                  <a:schemeClr val="bg1"/>
                </a:solidFill>
                <a:latin typeface="Arial" panose="020B0604020202020204" pitchFamily="34" charset="0"/>
                <a:cs typeface="Arial" panose="020B0604020202020204" pitchFamily="34" charset="0"/>
              </a:rPr>
              <a:t>.</a:t>
            </a:r>
            <a:endParaRPr lang="en-US" sz="1000" dirty="0">
              <a:solidFill>
                <a:schemeClr val="bg1"/>
              </a:solidFill>
              <a:latin typeface="Arial" panose="020B0604020202020204" pitchFamily="34" charset="0"/>
              <a:cs typeface="Arial" panose="020B0604020202020204" pitchFamily="34" charset="0"/>
            </a:endParaRPr>
          </a:p>
        </p:txBody>
      </p:sp>
      <p:cxnSp>
        <p:nvCxnSpPr>
          <p:cNvPr id="14" name="Straight Arrow Connector 13"/>
          <p:cNvCxnSpPr/>
          <p:nvPr/>
        </p:nvCxnSpPr>
        <p:spPr>
          <a:xfrm>
            <a:off x="4899084" y="1689526"/>
            <a:ext cx="62779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54482" y="1462501"/>
            <a:ext cx="2466463" cy="461665"/>
          </a:xfrm>
          <a:prstGeom prst="rect">
            <a:avLst/>
          </a:prstGeom>
          <a:noFill/>
          <a:ln>
            <a:noFill/>
          </a:ln>
        </p:spPr>
        <p:txBody>
          <a:bodyPr wrap="square" rtlCol="0">
            <a:spAutoFit/>
          </a:bodyPr>
          <a:lstStyle/>
          <a:p>
            <a:r>
              <a:rPr lang="en-US" sz="2400" b="1" dirty="0" smtClean="0">
                <a:solidFill>
                  <a:schemeClr val="accent1"/>
                </a:solidFill>
              </a:rPr>
              <a:t>3x3 </a:t>
            </a:r>
            <a:r>
              <a:rPr lang="en-US" sz="2400" b="1" dirty="0" err="1" smtClean="0">
                <a:solidFill>
                  <a:schemeClr val="accent1"/>
                </a:solidFill>
              </a:rPr>
              <a:t>Conv-ReLu</a:t>
            </a:r>
            <a:endParaRPr lang="en-US" sz="2400" b="1" dirty="0">
              <a:solidFill>
                <a:schemeClr val="accent1"/>
              </a:solidFill>
            </a:endParaRPr>
          </a:p>
        </p:txBody>
      </p:sp>
      <p:cxnSp>
        <p:nvCxnSpPr>
          <p:cNvPr id="18" name="Straight Arrow Connector 17"/>
          <p:cNvCxnSpPr/>
          <p:nvPr/>
        </p:nvCxnSpPr>
        <p:spPr>
          <a:xfrm flipV="1">
            <a:off x="4867567" y="2531005"/>
            <a:ext cx="661952" cy="1117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66712" y="2223724"/>
            <a:ext cx="2108845" cy="830997"/>
          </a:xfrm>
          <a:prstGeom prst="rect">
            <a:avLst/>
          </a:prstGeom>
          <a:noFill/>
          <a:ln>
            <a:noFill/>
          </a:ln>
        </p:spPr>
        <p:txBody>
          <a:bodyPr wrap="square" rtlCol="0">
            <a:spAutoFit/>
          </a:bodyPr>
          <a:lstStyle/>
          <a:p>
            <a:r>
              <a:rPr lang="en-US" sz="2400" b="1" dirty="0" smtClean="0">
                <a:solidFill>
                  <a:schemeClr val="accent6"/>
                </a:solidFill>
              </a:rPr>
              <a:t>2x2 Max Pooling</a:t>
            </a:r>
            <a:endParaRPr lang="en-US" sz="2400" b="1" dirty="0">
              <a:solidFill>
                <a:schemeClr val="accent6"/>
              </a:solidFill>
            </a:endParaRPr>
          </a:p>
        </p:txBody>
      </p:sp>
      <p:cxnSp>
        <p:nvCxnSpPr>
          <p:cNvPr id="21" name="Straight Arrow Connector 20"/>
          <p:cNvCxnSpPr/>
          <p:nvPr/>
        </p:nvCxnSpPr>
        <p:spPr>
          <a:xfrm>
            <a:off x="8180272" y="1724865"/>
            <a:ext cx="62779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884699" y="1482612"/>
            <a:ext cx="5201530" cy="461665"/>
          </a:xfrm>
          <a:prstGeom prst="rect">
            <a:avLst/>
          </a:prstGeom>
          <a:noFill/>
          <a:ln>
            <a:noFill/>
          </a:ln>
        </p:spPr>
        <p:txBody>
          <a:bodyPr wrap="square" rtlCol="0">
            <a:spAutoFit/>
          </a:bodyPr>
          <a:lstStyle/>
          <a:p>
            <a:r>
              <a:rPr lang="en-US" sz="2400" b="1" dirty="0" smtClean="0">
                <a:solidFill>
                  <a:schemeClr val="accent2"/>
                </a:solidFill>
              </a:rPr>
              <a:t>Fully Connected-</a:t>
            </a:r>
            <a:r>
              <a:rPr lang="en-US" sz="2400" b="1" dirty="0" err="1" smtClean="0">
                <a:solidFill>
                  <a:schemeClr val="accent2"/>
                </a:solidFill>
              </a:rPr>
              <a:t>ReLu</a:t>
            </a:r>
            <a:r>
              <a:rPr lang="en-US" sz="2400" b="1" dirty="0" smtClean="0">
                <a:solidFill>
                  <a:schemeClr val="accent2"/>
                </a:solidFill>
              </a:rPr>
              <a:t> </a:t>
            </a:r>
            <a:endParaRPr lang="en-US" sz="2400" b="1" dirty="0">
              <a:solidFill>
                <a:schemeClr val="accent2"/>
              </a:solidFill>
            </a:endParaRPr>
          </a:p>
        </p:txBody>
      </p:sp>
      <p:cxnSp>
        <p:nvCxnSpPr>
          <p:cNvPr id="26" name="Straight Arrow Connector 25"/>
          <p:cNvCxnSpPr/>
          <p:nvPr/>
        </p:nvCxnSpPr>
        <p:spPr>
          <a:xfrm>
            <a:off x="8120945" y="2478405"/>
            <a:ext cx="627797" cy="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884699" y="2271878"/>
            <a:ext cx="1910686" cy="461665"/>
          </a:xfrm>
          <a:prstGeom prst="rect">
            <a:avLst/>
          </a:prstGeom>
          <a:noFill/>
          <a:ln>
            <a:noFill/>
          </a:ln>
        </p:spPr>
        <p:txBody>
          <a:bodyPr wrap="square" rtlCol="0">
            <a:spAutoFit/>
          </a:bodyPr>
          <a:lstStyle/>
          <a:p>
            <a:r>
              <a:rPr lang="en-US" sz="2400" b="1" dirty="0" smtClean="0">
                <a:solidFill>
                  <a:schemeClr val="bg2"/>
                </a:solidFill>
              </a:rPr>
              <a:t>Sigmoid</a:t>
            </a:r>
            <a:endParaRPr lang="en-US" sz="2400" b="1" dirty="0">
              <a:solidFill>
                <a:schemeClr val="bg2"/>
              </a:solidFill>
            </a:endParaRPr>
          </a:p>
        </p:txBody>
      </p:sp>
      <p:grpSp>
        <p:nvGrpSpPr>
          <p:cNvPr id="147" name="Group 146"/>
          <p:cNvGrpSpPr/>
          <p:nvPr/>
        </p:nvGrpSpPr>
        <p:grpSpPr>
          <a:xfrm>
            <a:off x="-328846" y="1024539"/>
            <a:ext cx="11602859" cy="4881817"/>
            <a:chOff x="-636150" y="995706"/>
            <a:chExt cx="11602859" cy="4881817"/>
          </a:xfrm>
        </p:grpSpPr>
        <p:sp>
          <p:nvSpPr>
            <p:cNvPr id="33" name="TextBox 32"/>
            <p:cNvSpPr txBox="1"/>
            <p:nvPr/>
          </p:nvSpPr>
          <p:spPr>
            <a:xfrm>
              <a:off x="206762" y="995706"/>
              <a:ext cx="1972604" cy="523220"/>
            </a:xfrm>
            <a:prstGeom prst="rect">
              <a:avLst/>
            </a:prstGeom>
            <a:noFill/>
          </p:spPr>
          <p:txBody>
            <a:bodyPr wrap="square" rtlCol="0">
              <a:spAutoFit/>
            </a:bodyPr>
            <a:lstStyle/>
            <a:p>
              <a:r>
                <a:rPr lang="en-US" sz="2800" b="1" dirty="0" smtClean="0">
                  <a:solidFill>
                    <a:schemeClr val="bg1"/>
                  </a:solidFill>
                </a:rPr>
                <a:t>256x256x3</a:t>
              </a:r>
              <a:endParaRPr lang="en-US" sz="2800" b="1" dirty="0">
                <a:solidFill>
                  <a:schemeClr val="bg1"/>
                </a:solidFill>
              </a:endParaRPr>
            </a:p>
          </p:txBody>
        </p:sp>
        <p:grpSp>
          <p:nvGrpSpPr>
            <p:cNvPr id="144" name="Group 143"/>
            <p:cNvGrpSpPr/>
            <p:nvPr/>
          </p:nvGrpSpPr>
          <p:grpSpPr>
            <a:xfrm>
              <a:off x="-636150" y="1778591"/>
              <a:ext cx="11602859" cy="4098932"/>
              <a:chOff x="-362229" y="1734171"/>
              <a:chExt cx="11602859" cy="4098932"/>
            </a:xfrm>
          </p:grpSpPr>
          <p:grpSp>
            <p:nvGrpSpPr>
              <p:cNvPr id="141" name="Group 140"/>
              <p:cNvGrpSpPr/>
              <p:nvPr/>
            </p:nvGrpSpPr>
            <p:grpSpPr>
              <a:xfrm>
                <a:off x="-362229" y="1734171"/>
                <a:ext cx="3133414" cy="2813930"/>
                <a:chOff x="7257172" y="1280244"/>
                <a:chExt cx="2871756" cy="2465709"/>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l="22657" t="13976" r="21028" b="11806"/>
                <a:stretch/>
              </p:blipFill>
              <p:spPr>
                <a:xfrm>
                  <a:off x="7257172" y="1280244"/>
                  <a:ext cx="2631895" cy="2332545"/>
                </a:xfrm>
                <a:prstGeom prst="rect">
                  <a:avLst/>
                </a:prstGeom>
                <a:ln>
                  <a:solidFill>
                    <a:schemeClr val="bg1"/>
                  </a:solidFill>
                </a:ln>
                <a:scene3d>
                  <a:camera prst="isometricOffAxis2Right"/>
                  <a:lightRig rig="threePt" dir="t"/>
                </a:scene3d>
              </p:spPr>
            </p:pic>
            <p:pic>
              <p:nvPicPr>
                <p:cNvPr id="142" name="Picture 141"/>
                <p:cNvPicPr>
                  <a:picLocks noChangeAspect="1"/>
                </p:cNvPicPr>
                <p:nvPr/>
              </p:nvPicPr>
              <p:blipFill rotWithShape="1">
                <a:blip r:embed="rId3">
                  <a:extLst>
                    <a:ext uri="{28A0092B-C50C-407E-A947-70E740481C1C}">
                      <a14:useLocalDpi xmlns:a14="http://schemas.microsoft.com/office/drawing/2010/main" val="0"/>
                    </a:ext>
                  </a:extLst>
                </a:blip>
                <a:srcRect l="22657" t="13976" r="21028" b="11806"/>
                <a:stretch/>
              </p:blipFill>
              <p:spPr>
                <a:xfrm>
                  <a:off x="7374579" y="1322451"/>
                  <a:ext cx="2631895" cy="2332545"/>
                </a:xfrm>
                <a:prstGeom prst="rect">
                  <a:avLst/>
                </a:prstGeom>
                <a:ln>
                  <a:solidFill>
                    <a:schemeClr val="bg1"/>
                  </a:solidFill>
                </a:ln>
                <a:scene3d>
                  <a:camera prst="isometricOffAxis2Right"/>
                  <a:lightRig rig="threePt" dir="t"/>
                </a:scene3d>
              </p:spPr>
            </p:pic>
            <p:pic>
              <p:nvPicPr>
                <p:cNvPr id="143" name="Picture 142"/>
                <p:cNvPicPr>
                  <a:picLocks noChangeAspect="1"/>
                </p:cNvPicPr>
                <p:nvPr/>
              </p:nvPicPr>
              <p:blipFill rotWithShape="1">
                <a:blip r:embed="rId3">
                  <a:extLst>
                    <a:ext uri="{28A0092B-C50C-407E-A947-70E740481C1C}">
                      <a14:useLocalDpi xmlns:a14="http://schemas.microsoft.com/office/drawing/2010/main" val="0"/>
                    </a:ext>
                  </a:extLst>
                </a:blip>
                <a:srcRect l="22657" t="13976" r="21028" b="11806"/>
                <a:stretch/>
              </p:blipFill>
              <p:spPr>
                <a:xfrm>
                  <a:off x="7497033" y="1413408"/>
                  <a:ext cx="2631895" cy="2332545"/>
                </a:xfrm>
                <a:prstGeom prst="rect">
                  <a:avLst/>
                </a:prstGeom>
                <a:ln>
                  <a:solidFill>
                    <a:schemeClr val="bg1"/>
                  </a:solidFill>
                </a:ln>
                <a:scene3d>
                  <a:camera prst="isometricOffAxis2Right"/>
                  <a:lightRig rig="threePt" dir="t"/>
                </a:scene3d>
              </p:spPr>
            </p:pic>
          </p:grpSp>
          <p:grpSp>
            <p:nvGrpSpPr>
              <p:cNvPr id="139" name="Group 138"/>
              <p:cNvGrpSpPr/>
              <p:nvPr/>
            </p:nvGrpSpPr>
            <p:grpSpPr>
              <a:xfrm>
                <a:off x="813859" y="1824909"/>
                <a:ext cx="10426771" cy="4008194"/>
                <a:chOff x="-541663" y="2187013"/>
                <a:chExt cx="11114940" cy="4240796"/>
              </a:xfrm>
            </p:grpSpPr>
            <p:sp>
              <p:nvSpPr>
                <p:cNvPr id="68" name="Rectangle 67"/>
                <p:cNvSpPr/>
                <p:nvPr/>
              </p:nvSpPr>
              <p:spPr>
                <a:xfrm>
                  <a:off x="-541663" y="2208735"/>
                  <a:ext cx="2483892" cy="2579427"/>
                </a:xfrm>
                <a:prstGeom prst="rect">
                  <a:avLst/>
                </a:prstGeom>
                <a:solidFill>
                  <a:schemeClr val="accent3"/>
                </a:solidFill>
                <a:scene3d>
                  <a:camera prst="isometricOffAxis2Right"/>
                  <a:lightRig rig="threePt" dir="t"/>
                </a:scene3d>
                <a:sp3d extrusionH="127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66146" y="2235804"/>
                  <a:ext cx="2483892" cy="2579427"/>
                </a:xfrm>
                <a:prstGeom prst="rect">
                  <a:avLst/>
                </a:prstGeom>
                <a:solidFill>
                  <a:schemeClr val="accent3"/>
                </a:solidFill>
                <a:scene3d>
                  <a:camera prst="isometricOffAxis2Right"/>
                  <a:lightRig rig="threePt" dir="t"/>
                </a:scene3d>
                <a:sp3d extrusionH="127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3423" y="2979154"/>
                  <a:ext cx="2372158" cy="1741075"/>
                </a:xfrm>
                <a:prstGeom prst="rect">
                  <a:avLst/>
                </a:prstGeom>
                <a:solidFill>
                  <a:schemeClr val="accent3"/>
                </a:solidFill>
                <a:scene3d>
                  <a:camera prst="isometricOffAxis2Right"/>
                  <a:lightRig rig="threePt" dir="t"/>
                </a:scene3d>
                <a:sp3d extrusionH="127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54853" y="3018095"/>
                  <a:ext cx="2372158" cy="1741075"/>
                </a:xfrm>
                <a:prstGeom prst="rect">
                  <a:avLst/>
                </a:prstGeom>
                <a:solidFill>
                  <a:schemeClr val="accent3"/>
                </a:solidFill>
                <a:scene3d>
                  <a:camera prst="isometricOffAxis2Right"/>
                  <a:lightRig rig="threePt"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543654" y="3070756"/>
                  <a:ext cx="2372158" cy="1741075"/>
                </a:xfrm>
                <a:prstGeom prst="rect">
                  <a:avLst/>
                </a:prstGeom>
                <a:solidFill>
                  <a:schemeClr val="accent3"/>
                </a:solidFill>
                <a:scene3d>
                  <a:camera prst="isometricOffAxis2Right"/>
                  <a:lightRig rig="threePt"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196096" y="3728948"/>
                  <a:ext cx="1454606" cy="1185390"/>
                </a:xfrm>
                <a:prstGeom prst="rect">
                  <a:avLst/>
                </a:prstGeom>
                <a:solidFill>
                  <a:schemeClr val="accent3"/>
                </a:solidFill>
                <a:scene3d>
                  <a:camera prst="isometricOffAxis2Right"/>
                  <a:lightRig rig="threePt"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691205" y="3780792"/>
                  <a:ext cx="1454606" cy="1185390"/>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119708" y="3838516"/>
                  <a:ext cx="1454606" cy="1185390"/>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556034" y="3882846"/>
                  <a:ext cx="1454606" cy="1185390"/>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3185338" y="4448595"/>
                  <a:ext cx="903564" cy="767174"/>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3685581" y="4540396"/>
                  <a:ext cx="755996" cy="750095"/>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124525" y="4632197"/>
                  <a:ext cx="794603" cy="750095"/>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562273" y="4719343"/>
                  <a:ext cx="755996" cy="750095"/>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039824" y="5053685"/>
                  <a:ext cx="647565" cy="486871"/>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5496709" y="5136740"/>
                  <a:ext cx="647565" cy="486871"/>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5971624" y="5222264"/>
                  <a:ext cx="647565" cy="486871"/>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6448869" y="5328333"/>
                  <a:ext cx="647565" cy="486871"/>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6999460" y="5599844"/>
                  <a:ext cx="410660" cy="315576"/>
                </a:xfrm>
                <a:prstGeom prst="rect">
                  <a:avLst/>
                </a:prstGeom>
                <a:solidFill>
                  <a:schemeClr val="accent3"/>
                </a:solidFill>
                <a:scene3d>
                  <a:camera prst="isometricOffAxis2Right"/>
                  <a:lightRig rig="threePt" dir="t"/>
                </a:scene3d>
                <a:sp3d extrusionH="381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8308852" y="5926060"/>
                  <a:ext cx="369212" cy="204220"/>
                </a:xfrm>
                <a:prstGeom prst="rect">
                  <a:avLst/>
                </a:prstGeom>
                <a:solidFill>
                  <a:schemeClr val="accent3"/>
                </a:solidFill>
                <a:scene3d>
                  <a:camera prst="isometricOffAxis2Right"/>
                  <a:lightRig rig="threePt" dir="t"/>
                </a:scene3d>
                <a:sp3d extrusionH="1270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626133" y="6136424"/>
                  <a:ext cx="369212" cy="204220"/>
                </a:xfrm>
                <a:prstGeom prst="rect">
                  <a:avLst/>
                </a:prstGeom>
                <a:solidFill>
                  <a:schemeClr val="accent3"/>
                </a:solidFill>
                <a:scene3d>
                  <a:camera prst="isometricOffAxis2Right"/>
                  <a:lightRig rig="threePt" dir="t"/>
                </a:scene3d>
                <a:sp3d extrusionH="1270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0017421" y="6074039"/>
                  <a:ext cx="555856" cy="353770"/>
                </a:xfrm>
                <a:prstGeom prst="rect">
                  <a:avLst/>
                </a:prstGeom>
                <a:solidFill>
                  <a:schemeClr val="accent3"/>
                </a:solidFill>
                <a:ln>
                  <a:solidFill>
                    <a:schemeClr val="accent3"/>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a:off x="202962" y="2187013"/>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591430" y="2191912"/>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509285" y="2935781"/>
                  <a:ext cx="589778"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1205968" y="2909895"/>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1572114" y="2935781"/>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389041" y="3566926"/>
                  <a:ext cx="4938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1901748" y="3685696"/>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2360746" y="3712210"/>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2799429" y="3769934"/>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3080503" y="4351962"/>
                  <a:ext cx="4938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3576682" y="4509781"/>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4050167" y="4558133"/>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574125" y="4646380"/>
                  <a:ext cx="366146"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4792919" y="4914338"/>
                  <a:ext cx="4938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5277313" y="5105554"/>
                  <a:ext cx="366145"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5726014" y="5181483"/>
                  <a:ext cx="366145"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6260106" y="5263139"/>
                  <a:ext cx="366145" cy="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6672767" y="5534293"/>
                  <a:ext cx="399420" cy="2053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7096434" y="5815204"/>
                  <a:ext cx="40634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325878" y="6028169"/>
                  <a:ext cx="40634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9836874" y="6289723"/>
                  <a:ext cx="361092" cy="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46" name="TextBox 145"/>
            <p:cNvSpPr txBox="1"/>
            <p:nvPr/>
          </p:nvSpPr>
          <p:spPr>
            <a:xfrm>
              <a:off x="1964778" y="1082864"/>
              <a:ext cx="1651716" cy="523220"/>
            </a:xfrm>
            <a:prstGeom prst="rect">
              <a:avLst/>
            </a:prstGeom>
            <a:noFill/>
          </p:spPr>
          <p:txBody>
            <a:bodyPr wrap="square" rtlCol="0">
              <a:spAutoFit/>
            </a:bodyPr>
            <a:lstStyle/>
            <a:p>
              <a:r>
                <a:rPr lang="en-US" sz="2800" b="1" dirty="0" smtClean="0">
                  <a:solidFill>
                    <a:schemeClr val="bg1"/>
                  </a:solidFill>
                </a:rPr>
                <a:t>64</a:t>
              </a:r>
              <a:endParaRPr lang="en-US" sz="2800" b="1" dirty="0">
                <a:solidFill>
                  <a:schemeClr val="bg1"/>
                </a:solidFill>
              </a:endParaRPr>
            </a:p>
          </p:txBody>
        </p:sp>
        <p:sp>
          <p:nvSpPr>
            <p:cNvPr id="150" name="TextBox 149"/>
            <p:cNvSpPr txBox="1"/>
            <p:nvPr/>
          </p:nvSpPr>
          <p:spPr>
            <a:xfrm>
              <a:off x="2621301" y="1926352"/>
              <a:ext cx="777161" cy="523220"/>
            </a:xfrm>
            <a:prstGeom prst="rect">
              <a:avLst/>
            </a:prstGeom>
            <a:noFill/>
          </p:spPr>
          <p:txBody>
            <a:bodyPr wrap="square" rtlCol="0">
              <a:spAutoFit/>
            </a:bodyPr>
            <a:lstStyle/>
            <a:p>
              <a:r>
                <a:rPr lang="en-US" sz="2800" b="1" dirty="0" smtClean="0">
                  <a:solidFill>
                    <a:schemeClr val="bg1"/>
                  </a:solidFill>
                </a:rPr>
                <a:t>128</a:t>
              </a:r>
              <a:endParaRPr lang="en-US" sz="2800" b="1" dirty="0">
                <a:solidFill>
                  <a:schemeClr val="bg1"/>
                </a:solidFill>
              </a:endParaRPr>
            </a:p>
          </p:txBody>
        </p:sp>
        <p:sp>
          <p:nvSpPr>
            <p:cNvPr id="152" name="TextBox 151"/>
            <p:cNvSpPr txBox="1"/>
            <p:nvPr/>
          </p:nvSpPr>
          <p:spPr>
            <a:xfrm>
              <a:off x="3280167" y="2584362"/>
              <a:ext cx="777161" cy="523220"/>
            </a:xfrm>
            <a:prstGeom prst="rect">
              <a:avLst/>
            </a:prstGeom>
            <a:noFill/>
          </p:spPr>
          <p:txBody>
            <a:bodyPr wrap="square" rtlCol="0">
              <a:spAutoFit/>
            </a:bodyPr>
            <a:lstStyle/>
            <a:p>
              <a:r>
                <a:rPr lang="en-US" sz="2800" b="1" dirty="0" smtClean="0">
                  <a:solidFill>
                    <a:schemeClr val="bg1"/>
                  </a:solidFill>
                </a:rPr>
                <a:t>256</a:t>
              </a:r>
              <a:endParaRPr lang="en-US" sz="2800" b="1" dirty="0">
                <a:solidFill>
                  <a:schemeClr val="bg1"/>
                </a:solidFill>
              </a:endParaRPr>
            </a:p>
          </p:txBody>
        </p:sp>
        <p:sp>
          <p:nvSpPr>
            <p:cNvPr id="153" name="TextBox 152"/>
            <p:cNvSpPr txBox="1"/>
            <p:nvPr/>
          </p:nvSpPr>
          <p:spPr>
            <a:xfrm>
              <a:off x="4736422" y="3472771"/>
              <a:ext cx="777161" cy="523220"/>
            </a:xfrm>
            <a:prstGeom prst="rect">
              <a:avLst/>
            </a:prstGeom>
            <a:noFill/>
          </p:spPr>
          <p:txBody>
            <a:bodyPr wrap="square" rtlCol="0">
              <a:spAutoFit/>
            </a:bodyPr>
            <a:lstStyle/>
            <a:p>
              <a:r>
                <a:rPr lang="en-US" sz="2800" b="1" dirty="0" smtClean="0">
                  <a:solidFill>
                    <a:schemeClr val="bg1"/>
                  </a:solidFill>
                </a:rPr>
                <a:t>512</a:t>
              </a:r>
              <a:endParaRPr lang="en-US" sz="2800" b="1" dirty="0">
                <a:solidFill>
                  <a:schemeClr val="bg1"/>
                </a:solidFill>
              </a:endParaRPr>
            </a:p>
          </p:txBody>
        </p:sp>
      </p:grpSp>
      <p:sp>
        <p:nvSpPr>
          <p:cNvPr id="157" name="TextBox 156"/>
          <p:cNvSpPr txBox="1"/>
          <p:nvPr/>
        </p:nvSpPr>
        <p:spPr>
          <a:xfrm>
            <a:off x="8360161" y="4746983"/>
            <a:ext cx="1135979" cy="523220"/>
          </a:xfrm>
          <a:prstGeom prst="rect">
            <a:avLst/>
          </a:prstGeom>
          <a:noFill/>
        </p:spPr>
        <p:txBody>
          <a:bodyPr wrap="square" rtlCol="0">
            <a:spAutoFit/>
          </a:bodyPr>
          <a:lstStyle/>
          <a:p>
            <a:r>
              <a:rPr lang="en-US" sz="2800" b="1" dirty="0" smtClean="0">
                <a:solidFill>
                  <a:schemeClr val="bg1"/>
                </a:solidFill>
              </a:rPr>
              <a:t>4096</a:t>
            </a:r>
            <a:endParaRPr lang="en-US" sz="2800" b="1" dirty="0">
              <a:solidFill>
                <a:schemeClr val="bg1"/>
              </a:solidFill>
            </a:endParaRPr>
          </a:p>
        </p:txBody>
      </p:sp>
      <p:sp>
        <p:nvSpPr>
          <p:cNvPr id="158" name="TextBox 157"/>
          <p:cNvSpPr txBox="1"/>
          <p:nvPr/>
        </p:nvSpPr>
        <p:spPr>
          <a:xfrm>
            <a:off x="9597467" y="4915334"/>
            <a:ext cx="1135979" cy="523220"/>
          </a:xfrm>
          <a:prstGeom prst="rect">
            <a:avLst/>
          </a:prstGeom>
          <a:noFill/>
        </p:spPr>
        <p:txBody>
          <a:bodyPr wrap="square" rtlCol="0">
            <a:spAutoFit/>
          </a:bodyPr>
          <a:lstStyle/>
          <a:p>
            <a:r>
              <a:rPr lang="en-US" sz="2800" b="1" dirty="0" smtClean="0">
                <a:solidFill>
                  <a:schemeClr val="bg1"/>
                </a:solidFill>
              </a:rPr>
              <a:t>4096</a:t>
            </a:r>
            <a:endParaRPr lang="en-US" sz="2800" b="1" dirty="0">
              <a:solidFill>
                <a:schemeClr val="bg1"/>
              </a:solidFill>
            </a:endParaRPr>
          </a:p>
        </p:txBody>
      </p:sp>
      <p:sp>
        <p:nvSpPr>
          <p:cNvPr id="159" name="TextBox 158"/>
          <p:cNvSpPr txBox="1"/>
          <p:nvPr/>
        </p:nvSpPr>
        <p:spPr>
          <a:xfrm>
            <a:off x="11013292" y="5005340"/>
            <a:ext cx="1135979" cy="523220"/>
          </a:xfrm>
          <a:prstGeom prst="rect">
            <a:avLst/>
          </a:prstGeom>
          <a:noFill/>
        </p:spPr>
        <p:txBody>
          <a:bodyPr wrap="square" rtlCol="0">
            <a:spAutoFit/>
          </a:bodyPr>
          <a:lstStyle/>
          <a:p>
            <a:r>
              <a:rPr lang="en-US" sz="2800" b="1" dirty="0" smtClean="0">
                <a:solidFill>
                  <a:schemeClr val="bg1"/>
                </a:solidFill>
              </a:rPr>
              <a:t>1</a:t>
            </a:r>
            <a:endParaRPr lang="en-US" sz="2800" b="1" dirty="0">
              <a:solidFill>
                <a:schemeClr val="bg1"/>
              </a:solidFill>
            </a:endParaRPr>
          </a:p>
        </p:txBody>
      </p:sp>
      <p:sp>
        <p:nvSpPr>
          <p:cNvPr id="160" name="TextBox 159"/>
          <p:cNvSpPr txBox="1"/>
          <p:nvPr/>
        </p:nvSpPr>
        <p:spPr>
          <a:xfrm>
            <a:off x="6721134" y="4006680"/>
            <a:ext cx="777161" cy="523220"/>
          </a:xfrm>
          <a:prstGeom prst="rect">
            <a:avLst/>
          </a:prstGeom>
          <a:noFill/>
        </p:spPr>
        <p:txBody>
          <a:bodyPr wrap="square" rtlCol="0">
            <a:spAutoFit/>
          </a:bodyPr>
          <a:lstStyle/>
          <a:p>
            <a:r>
              <a:rPr lang="en-US" sz="2800" b="1" dirty="0" smtClean="0">
                <a:solidFill>
                  <a:schemeClr val="bg1"/>
                </a:solidFill>
              </a:rPr>
              <a:t>512</a:t>
            </a:r>
            <a:endParaRPr lang="en-US" sz="2800" b="1" dirty="0">
              <a:solidFill>
                <a:schemeClr val="bg1"/>
              </a:solidFill>
            </a:endParaRPr>
          </a:p>
        </p:txBody>
      </p:sp>
      <p:grpSp>
        <p:nvGrpSpPr>
          <p:cNvPr id="162" name="Group 161"/>
          <p:cNvGrpSpPr/>
          <p:nvPr/>
        </p:nvGrpSpPr>
        <p:grpSpPr>
          <a:xfrm>
            <a:off x="7928090" y="2761990"/>
            <a:ext cx="4050370" cy="3932934"/>
            <a:chOff x="7708699" y="2900718"/>
            <a:chExt cx="4050370" cy="3932934"/>
          </a:xfrm>
        </p:grpSpPr>
        <p:grpSp>
          <p:nvGrpSpPr>
            <p:cNvPr id="161" name="Group 160"/>
            <p:cNvGrpSpPr/>
            <p:nvPr/>
          </p:nvGrpSpPr>
          <p:grpSpPr>
            <a:xfrm>
              <a:off x="7708699" y="2900718"/>
              <a:ext cx="4050370" cy="3932934"/>
              <a:chOff x="7360151" y="-1661056"/>
              <a:chExt cx="1567999" cy="1478217"/>
            </a:xfrm>
          </p:grpSpPr>
          <p:sp>
            <p:nvSpPr>
              <p:cNvPr id="156" name="Oval 155"/>
              <p:cNvSpPr/>
              <p:nvPr/>
            </p:nvSpPr>
            <p:spPr>
              <a:xfrm>
                <a:off x="7360151" y="-1661056"/>
                <a:ext cx="1567999" cy="14782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upload.wikimedia.org/wikipedia/commons/thumb/8/88/Logistic-curve.svg/12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0315" y="-1413892"/>
                <a:ext cx="1501808" cy="1000814"/>
              </a:xfrm>
              <a:prstGeom prst="rect">
                <a:avLst/>
              </a:prstGeom>
              <a:noFill/>
              <a:extLst>
                <a:ext uri="{909E8E84-426E-40DD-AFC4-6F175D3DCCD1}">
                  <a14:hiddenFill xmlns:a14="http://schemas.microsoft.com/office/drawing/2010/main">
                    <a:solidFill>
                      <a:srgbClr val="FFFFFF"/>
                    </a:solidFill>
                  </a14:hiddenFill>
                </a:ext>
              </a:extLst>
            </p:spPr>
          </p:pic>
        </p:grpSp>
        <p:pic>
          <p:nvPicPr>
            <p:cNvPr id="163" name="Picture 2" descr="heckmar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1987" y="5335637"/>
              <a:ext cx="644142" cy="65010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1844" y="3338592"/>
              <a:ext cx="468497" cy="592541"/>
            </a:xfrm>
            <a:prstGeom prst="rect">
              <a:avLst/>
            </a:prstGeom>
          </p:spPr>
        </p:pic>
      </p:grpSp>
      <p:sp>
        <p:nvSpPr>
          <p:cNvPr id="76" name="TextBox 75"/>
          <p:cNvSpPr txBox="1"/>
          <p:nvPr/>
        </p:nvSpPr>
        <p:spPr>
          <a:xfrm>
            <a:off x="129125" y="5108445"/>
            <a:ext cx="6061116" cy="707886"/>
          </a:xfrm>
          <a:prstGeom prst="rect">
            <a:avLst/>
          </a:prstGeom>
          <a:noFill/>
        </p:spPr>
        <p:txBody>
          <a:bodyPr wrap="square" rtlCol="0">
            <a:spAutoFit/>
          </a:bodyPr>
          <a:lstStyle/>
          <a:p>
            <a:r>
              <a:rPr lang="en-US" sz="2000" b="1" dirty="0" smtClean="0">
                <a:solidFill>
                  <a:schemeClr val="bg1"/>
                </a:solidFill>
              </a:rPr>
              <a:t>Trained with stochastic </a:t>
            </a:r>
            <a:r>
              <a:rPr lang="en-US" sz="2000" b="1" dirty="0">
                <a:solidFill>
                  <a:schemeClr val="bg1"/>
                </a:solidFill>
              </a:rPr>
              <a:t>g</a:t>
            </a:r>
            <a:r>
              <a:rPr lang="en-US" sz="2000" b="1" dirty="0" smtClean="0">
                <a:solidFill>
                  <a:schemeClr val="bg1"/>
                </a:solidFill>
              </a:rPr>
              <a:t>radient </a:t>
            </a:r>
            <a:r>
              <a:rPr lang="en-US" sz="2000" b="1" smtClean="0">
                <a:solidFill>
                  <a:schemeClr val="bg1"/>
                </a:solidFill>
              </a:rPr>
              <a:t>descent, dropout, </a:t>
            </a:r>
            <a:endParaRPr lang="en-US" sz="2000" b="1" dirty="0" smtClean="0">
              <a:solidFill>
                <a:schemeClr val="bg1"/>
              </a:solidFill>
            </a:endParaRPr>
          </a:p>
          <a:p>
            <a:r>
              <a:rPr lang="en-US" sz="2000" b="1" dirty="0" smtClean="0">
                <a:solidFill>
                  <a:schemeClr val="bg1"/>
                </a:solidFill>
              </a:rPr>
              <a:t>class weighted binary cross entropy loss </a:t>
            </a:r>
            <a:endParaRPr lang="en-US" sz="2000" b="1" dirty="0">
              <a:solidFill>
                <a:schemeClr val="bg1"/>
              </a:solidFill>
            </a:endParaRPr>
          </a:p>
        </p:txBody>
      </p:sp>
    </p:spTree>
    <p:extLst>
      <p:ext uri="{BB962C8B-B14F-4D97-AF65-F5344CB8AC3E}">
        <p14:creationId xmlns:p14="http://schemas.microsoft.com/office/powerpoint/2010/main" val="141679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8081" y="18302"/>
            <a:ext cx="3595793" cy="1878399"/>
          </a:xfrm>
          <a:prstGeom prst="rect">
            <a:avLst/>
          </a:prstGeom>
        </p:spPr>
      </p:pic>
      <p:sp>
        <p:nvSpPr>
          <p:cNvPr id="13" name="TextBox 4"/>
          <p:cNvSpPr txBox="1"/>
          <p:nvPr/>
        </p:nvSpPr>
        <p:spPr>
          <a:xfrm>
            <a:off x="3115856" y="348873"/>
            <a:ext cx="6457592" cy="58477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latin typeface="Calibri" panose="020F0502020204030204"/>
                <a:ea typeface="+mn-ea"/>
                <a:cs typeface="+mn-cs"/>
              </a:rPr>
              <a:t>Dataset Characterization</a:t>
            </a:r>
            <a:endParaRPr kumimoji="0" lang="en-US" sz="3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4"/>
          <p:cNvSpPr txBox="1"/>
          <p:nvPr/>
        </p:nvSpPr>
        <p:spPr>
          <a:xfrm>
            <a:off x="625701" y="1585540"/>
            <a:ext cx="6457592"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32 mothers with singleton healthy pregnancies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Picture 4" descr="Image result for boston children'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5" y="63226"/>
            <a:ext cx="2739147" cy="144433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3688" y="2281859"/>
            <a:ext cx="6333582" cy="3963034"/>
            <a:chOff x="5872932" y="2562601"/>
            <a:chExt cx="6010991" cy="3726676"/>
          </a:xfrm>
        </p:grpSpPr>
        <p:grpSp>
          <p:nvGrpSpPr>
            <p:cNvPr id="22" name="Group 21"/>
            <p:cNvGrpSpPr/>
            <p:nvPr/>
          </p:nvGrpSpPr>
          <p:grpSpPr>
            <a:xfrm>
              <a:off x="5872932" y="2562601"/>
              <a:ext cx="6010991" cy="3726676"/>
              <a:chOff x="7395231" y="2272188"/>
              <a:chExt cx="5502622" cy="3535053"/>
            </a:xfrm>
          </p:grpSpPr>
          <p:graphicFrame>
            <p:nvGraphicFramePr>
              <p:cNvPr id="25" name="Chart 24"/>
              <p:cNvGraphicFramePr>
                <a:graphicFrameLocks/>
              </p:cNvGraphicFramePr>
              <p:nvPr/>
            </p:nvGraphicFramePr>
            <p:xfrm>
              <a:off x="7395231" y="2272188"/>
              <a:ext cx="5502622" cy="3535053"/>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4"/>
              <p:cNvSpPr txBox="1"/>
              <p:nvPr/>
            </p:nvSpPr>
            <p:spPr>
              <a:xfrm>
                <a:off x="7687400" y="2674435"/>
                <a:ext cx="2643438"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4933 slices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4"/>
              <p:cNvSpPr txBox="1"/>
              <p:nvPr/>
            </p:nvSpPr>
            <p:spPr>
              <a:xfrm>
                <a:off x="10254415" y="3024855"/>
                <a:ext cx="2643438" cy="4616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9</a:t>
                </a: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23" name="Picture 2" descr="heckmar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3488" y="4384084"/>
              <a:ext cx="927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9950" y="3772928"/>
              <a:ext cx="444635" cy="557201"/>
            </a:xfrm>
            <a:prstGeom prst="rect">
              <a:avLst/>
            </a:prstGeom>
          </p:spPr>
        </p:pic>
      </p:grpSp>
      <p:cxnSp>
        <p:nvCxnSpPr>
          <p:cNvPr id="15" name="Straight Arrow Connector 14"/>
          <p:cNvCxnSpPr/>
          <p:nvPr/>
        </p:nvCxnSpPr>
        <p:spPr>
          <a:xfrm>
            <a:off x="4891325" y="4135991"/>
            <a:ext cx="899874"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925516615"/>
              </p:ext>
            </p:extLst>
          </p:nvPr>
        </p:nvGraphicFramePr>
        <p:xfrm>
          <a:off x="6000980" y="3123089"/>
          <a:ext cx="5918624" cy="2926080"/>
        </p:xfrm>
        <a:graphic>
          <a:graphicData uri="http://schemas.openxmlformats.org/drawingml/2006/table">
            <a:tbl>
              <a:tblPr firstRow="1" bandRow="1">
                <a:tableStyleId>{073A0DAA-6AF3-43AB-8588-CEC1D06C72B9}</a:tableStyleId>
              </a:tblPr>
              <a:tblGrid>
                <a:gridCol w="1479656">
                  <a:extLst>
                    <a:ext uri="{9D8B030D-6E8A-4147-A177-3AD203B41FA5}">
                      <a16:colId xmlns="" xmlns:a16="http://schemas.microsoft.com/office/drawing/2014/main" val="3086341601"/>
                    </a:ext>
                  </a:extLst>
                </a:gridCol>
                <a:gridCol w="1479656">
                  <a:extLst>
                    <a:ext uri="{9D8B030D-6E8A-4147-A177-3AD203B41FA5}">
                      <a16:colId xmlns="" xmlns:a16="http://schemas.microsoft.com/office/drawing/2014/main" val="2676591217"/>
                    </a:ext>
                  </a:extLst>
                </a:gridCol>
                <a:gridCol w="1479656">
                  <a:extLst>
                    <a:ext uri="{9D8B030D-6E8A-4147-A177-3AD203B41FA5}">
                      <a16:colId xmlns="" xmlns:a16="http://schemas.microsoft.com/office/drawing/2014/main" val="3770369480"/>
                    </a:ext>
                  </a:extLst>
                </a:gridCol>
                <a:gridCol w="1479656">
                  <a:extLst>
                    <a:ext uri="{9D8B030D-6E8A-4147-A177-3AD203B41FA5}">
                      <a16:colId xmlns="" xmlns:a16="http://schemas.microsoft.com/office/drawing/2014/main" val="423359749"/>
                    </a:ext>
                  </a:extLst>
                </a:gridCol>
              </a:tblGrid>
              <a:tr h="370840">
                <a:tc>
                  <a:txBody>
                    <a:bodyPr/>
                    <a:lstStyle/>
                    <a:p>
                      <a:r>
                        <a:rPr lang="en-US" sz="2400" dirty="0" smtClean="0"/>
                        <a:t>Dataset</a:t>
                      </a:r>
                      <a:r>
                        <a:rPr lang="en-US" sz="2400" baseline="0" dirty="0" smtClean="0"/>
                        <a:t> Partition</a:t>
                      </a:r>
                      <a:endParaRPr lang="en-US" sz="2400" dirty="0"/>
                    </a:p>
                  </a:txBody>
                  <a:tcPr/>
                </a:tc>
                <a:tc>
                  <a:txBody>
                    <a:bodyPr/>
                    <a:lstStyle/>
                    <a:p>
                      <a:r>
                        <a:rPr lang="en-US" sz="2400" dirty="0" smtClean="0"/>
                        <a:t># subjects </a:t>
                      </a:r>
                      <a:endParaRPr lang="en-US" sz="2400" dirty="0"/>
                    </a:p>
                  </a:txBody>
                  <a:tcPr/>
                </a:tc>
                <a:tc>
                  <a:txBody>
                    <a:bodyPr/>
                    <a:lstStyle/>
                    <a:p>
                      <a:r>
                        <a:rPr lang="en-US" sz="2400" dirty="0" smtClean="0"/>
                        <a:t># slice images</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Non-diagnostic quality</a:t>
                      </a:r>
                    </a:p>
                    <a:p>
                      <a:endParaRPr lang="en-US" sz="2400" dirty="0"/>
                    </a:p>
                  </a:txBody>
                  <a:tcPr/>
                </a:tc>
                <a:extLst>
                  <a:ext uri="{0D108BD9-81ED-4DB2-BD59-A6C34878D82A}">
                    <a16:rowId xmlns="" xmlns:a16="http://schemas.microsoft.com/office/drawing/2014/main" val="2938182568"/>
                  </a:ext>
                </a:extLst>
              </a:tr>
              <a:tr h="370840">
                <a:tc>
                  <a:txBody>
                    <a:bodyPr/>
                    <a:lstStyle/>
                    <a:p>
                      <a:r>
                        <a:rPr lang="en-US" sz="2400" dirty="0" smtClean="0"/>
                        <a:t>Train</a:t>
                      </a:r>
                      <a:endParaRPr lang="en-US" sz="2400" dirty="0"/>
                    </a:p>
                  </a:txBody>
                  <a:tcPr/>
                </a:tc>
                <a:tc>
                  <a:txBody>
                    <a:bodyPr/>
                    <a:lstStyle/>
                    <a:p>
                      <a:r>
                        <a:rPr lang="en-US" sz="2400" dirty="0" smtClean="0"/>
                        <a:t>19</a:t>
                      </a:r>
                      <a:endParaRPr lang="en-US" sz="2400" dirty="0"/>
                    </a:p>
                  </a:txBody>
                  <a:tcPr/>
                </a:tc>
                <a:tc>
                  <a:txBody>
                    <a:bodyPr/>
                    <a:lstStyle/>
                    <a:p>
                      <a:r>
                        <a:rPr lang="en-US" sz="2400" dirty="0" smtClean="0"/>
                        <a:t>2955</a:t>
                      </a:r>
                      <a:endParaRPr lang="en-US" sz="2400" dirty="0"/>
                    </a:p>
                  </a:txBody>
                  <a:tcPr/>
                </a:tc>
                <a:tc>
                  <a:txBody>
                    <a:bodyPr/>
                    <a:lstStyle/>
                    <a:p>
                      <a:r>
                        <a:rPr lang="en-US" sz="2400" dirty="0" smtClean="0"/>
                        <a:t>9</a:t>
                      </a:r>
                      <a:endParaRPr lang="en-US" sz="2400" dirty="0"/>
                    </a:p>
                  </a:txBody>
                  <a:tcPr/>
                </a:tc>
                <a:extLst>
                  <a:ext uri="{0D108BD9-81ED-4DB2-BD59-A6C34878D82A}">
                    <a16:rowId xmlns="" xmlns:a16="http://schemas.microsoft.com/office/drawing/2014/main" val="591230342"/>
                  </a:ext>
                </a:extLst>
              </a:tr>
              <a:tr h="370840">
                <a:tc>
                  <a:txBody>
                    <a:bodyPr/>
                    <a:lstStyle/>
                    <a:p>
                      <a:r>
                        <a:rPr lang="en-US" sz="2400" dirty="0" smtClean="0"/>
                        <a:t>Validation</a:t>
                      </a:r>
                      <a:endParaRPr lang="en-US" sz="2400" dirty="0"/>
                    </a:p>
                  </a:txBody>
                  <a:tcPr/>
                </a:tc>
                <a:tc>
                  <a:txBody>
                    <a:bodyPr/>
                    <a:lstStyle/>
                    <a:p>
                      <a:r>
                        <a:rPr lang="en-US" sz="2400" dirty="0" smtClean="0"/>
                        <a:t>6</a:t>
                      </a:r>
                      <a:endParaRPr lang="en-US" sz="2400" dirty="0"/>
                    </a:p>
                  </a:txBody>
                  <a:tcPr/>
                </a:tc>
                <a:tc>
                  <a:txBody>
                    <a:bodyPr/>
                    <a:lstStyle/>
                    <a:p>
                      <a:r>
                        <a:rPr lang="en-US" sz="2400" dirty="0" smtClean="0"/>
                        <a:t>691</a:t>
                      </a:r>
                      <a:endParaRPr lang="en-US" sz="2400" dirty="0"/>
                    </a:p>
                  </a:txBody>
                  <a:tcPr/>
                </a:tc>
                <a:tc>
                  <a:txBody>
                    <a:bodyPr/>
                    <a:lstStyle/>
                    <a:p>
                      <a:r>
                        <a:rPr lang="en-US" sz="2400" dirty="0" smtClean="0"/>
                        <a:t>11</a:t>
                      </a:r>
                      <a:endParaRPr lang="en-US" sz="2400" dirty="0"/>
                    </a:p>
                  </a:txBody>
                  <a:tcPr/>
                </a:tc>
                <a:extLst>
                  <a:ext uri="{0D108BD9-81ED-4DB2-BD59-A6C34878D82A}">
                    <a16:rowId xmlns="" xmlns:a16="http://schemas.microsoft.com/office/drawing/2014/main" val="33794328"/>
                  </a:ext>
                </a:extLst>
              </a:tr>
              <a:tr h="370840">
                <a:tc>
                  <a:txBody>
                    <a:bodyPr/>
                    <a:lstStyle/>
                    <a:p>
                      <a:r>
                        <a:rPr lang="en-US" sz="2400" dirty="0" smtClean="0"/>
                        <a:t>Test</a:t>
                      </a:r>
                      <a:endParaRPr lang="en-US" sz="2400" dirty="0"/>
                    </a:p>
                  </a:txBody>
                  <a:tcPr/>
                </a:tc>
                <a:tc>
                  <a:txBody>
                    <a:bodyPr/>
                    <a:lstStyle/>
                    <a:p>
                      <a:r>
                        <a:rPr lang="en-US" sz="2400" dirty="0" smtClean="0"/>
                        <a:t>7</a:t>
                      </a:r>
                      <a:endParaRPr lang="en-US" sz="2400" dirty="0"/>
                    </a:p>
                  </a:txBody>
                  <a:tcPr/>
                </a:tc>
                <a:tc>
                  <a:txBody>
                    <a:bodyPr/>
                    <a:lstStyle/>
                    <a:p>
                      <a:r>
                        <a:rPr lang="en-US" sz="2400" dirty="0" smtClean="0"/>
                        <a:t>1138</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10</a:t>
                      </a:r>
                    </a:p>
                  </a:txBody>
                  <a:tcPr/>
                </a:tc>
                <a:extLst>
                  <a:ext uri="{0D108BD9-81ED-4DB2-BD59-A6C34878D82A}">
                    <a16:rowId xmlns="" xmlns:a16="http://schemas.microsoft.com/office/drawing/2014/main" val="3818185008"/>
                  </a:ext>
                </a:extLst>
              </a:tr>
            </a:tbl>
          </a:graphicData>
        </a:graphic>
      </p:graphicFrame>
    </p:spTree>
    <p:extLst>
      <p:ext uri="{BB962C8B-B14F-4D97-AF65-F5344CB8AC3E}">
        <p14:creationId xmlns:p14="http://schemas.microsoft.com/office/powerpoint/2010/main" val="4016970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baseline_rocs.pdf - Adobe Acrobat Pro"/>
          <p:cNvPicPr>
            <a:picLocks noChangeAspect="1"/>
          </p:cNvPicPr>
          <p:nvPr/>
        </p:nvPicPr>
        <p:blipFill rotWithShape="1">
          <a:blip r:embed="rId3">
            <a:extLst>
              <a:ext uri="{28A0092B-C50C-407E-A947-70E740481C1C}">
                <a14:useLocalDpi xmlns:a14="http://schemas.microsoft.com/office/drawing/2010/main" val="0"/>
              </a:ext>
            </a:extLst>
          </a:blip>
          <a:srcRect l="6254" t="10498" r="5730" b="2835"/>
          <a:stretch/>
        </p:blipFill>
        <p:spPr>
          <a:xfrm>
            <a:off x="2033428" y="0"/>
            <a:ext cx="6719778" cy="6707778"/>
          </a:xfrm>
          <a:prstGeom prst="rect">
            <a:avLst/>
          </a:prstGeom>
        </p:spPr>
      </p:pic>
      <p:sp>
        <p:nvSpPr>
          <p:cNvPr id="6" name="TextBox 5"/>
          <p:cNvSpPr txBox="1"/>
          <p:nvPr/>
        </p:nvSpPr>
        <p:spPr>
          <a:xfrm>
            <a:off x="4497572" y="1524371"/>
            <a:ext cx="1573618" cy="369332"/>
          </a:xfrm>
          <a:prstGeom prst="rect">
            <a:avLst/>
          </a:prstGeom>
          <a:noFill/>
        </p:spPr>
        <p:txBody>
          <a:bodyPr wrap="square" rtlCol="0">
            <a:spAutoFit/>
          </a:bodyPr>
          <a:lstStyle/>
          <a:p>
            <a:r>
              <a:rPr lang="en-US" b="1" dirty="0" smtClean="0">
                <a:solidFill>
                  <a:schemeClr val="bg1"/>
                </a:solidFill>
              </a:rPr>
              <a:t>Ideal</a:t>
            </a:r>
            <a:endParaRPr lang="en-US" b="1" dirty="0">
              <a:solidFill>
                <a:schemeClr val="bg1"/>
              </a:solidFill>
            </a:endParaRPr>
          </a:p>
        </p:txBody>
      </p:sp>
      <p:sp>
        <p:nvSpPr>
          <p:cNvPr id="7" name="TextBox 6"/>
          <p:cNvSpPr txBox="1"/>
          <p:nvPr/>
        </p:nvSpPr>
        <p:spPr>
          <a:xfrm>
            <a:off x="6478772" y="3019999"/>
            <a:ext cx="2856614" cy="369332"/>
          </a:xfrm>
          <a:prstGeom prst="rect">
            <a:avLst/>
          </a:prstGeom>
          <a:noFill/>
        </p:spPr>
        <p:txBody>
          <a:bodyPr wrap="square" rtlCol="0">
            <a:spAutoFit/>
          </a:bodyPr>
          <a:lstStyle/>
          <a:p>
            <a:r>
              <a:rPr lang="en-US" b="1" dirty="0" smtClean="0">
                <a:solidFill>
                  <a:schemeClr val="bg1"/>
                </a:solidFill>
              </a:rPr>
              <a:t>Random guess baseline</a:t>
            </a:r>
            <a:endParaRPr lang="en-US" b="1" dirty="0">
              <a:solidFill>
                <a:schemeClr val="bg1"/>
              </a:solidFill>
            </a:endParaRPr>
          </a:p>
        </p:txBody>
      </p:sp>
      <p:cxnSp>
        <p:nvCxnSpPr>
          <p:cNvPr id="8" name="Straight Arrow Connector 7"/>
          <p:cNvCxnSpPr/>
          <p:nvPr/>
        </p:nvCxnSpPr>
        <p:spPr>
          <a:xfrm flipH="1" flipV="1">
            <a:off x="4348716" y="1137684"/>
            <a:ext cx="148856" cy="39731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7063563" y="2622680"/>
            <a:ext cx="148856" cy="39731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769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47537" y="3276600"/>
            <a:ext cx="11296929" cy="2489200"/>
          </a:xfrm>
        </p:spPr>
        <p:txBody>
          <a:bodyPr>
            <a:normAutofit/>
          </a:bodyPr>
          <a:lstStyle/>
          <a:p>
            <a:pPr marL="0" indent="0">
              <a:buNone/>
            </a:pPr>
            <a:r>
              <a:rPr lang="en-US" sz="2533" dirty="0" smtClean="0">
                <a:solidFill>
                  <a:srgbClr val="19305C"/>
                </a:solidFill>
              </a:rPr>
              <a:t>Speaker Name: </a:t>
            </a:r>
            <a:r>
              <a:rPr lang="en-US" sz="2533" dirty="0" err="1" smtClean="0">
                <a:solidFill>
                  <a:srgbClr val="19305C"/>
                </a:solidFill>
              </a:rPr>
              <a:t>Sayeri</a:t>
            </a:r>
            <a:r>
              <a:rPr lang="en-US" sz="2533" dirty="0" smtClean="0">
                <a:solidFill>
                  <a:srgbClr val="19305C"/>
                </a:solidFill>
              </a:rPr>
              <a:t> </a:t>
            </a:r>
            <a:r>
              <a:rPr lang="en-US" sz="2533" dirty="0" err="1" smtClean="0">
                <a:solidFill>
                  <a:srgbClr val="19305C"/>
                </a:solidFill>
              </a:rPr>
              <a:t>Lala</a:t>
            </a:r>
            <a:endParaRPr lang="en-US" sz="2533" dirty="0">
              <a:solidFill>
                <a:srgbClr val="19305C"/>
              </a:solidFill>
            </a:endParaRPr>
          </a:p>
          <a:p>
            <a:pPr marL="0" indent="0">
              <a:buNone/>
            </a:pPr>
            <a:endParaRPr lang="en-US" sz="2533" dirty="0">
              <a:solidFill>
                <a:srgbClr val="19305C"/>
              </a:solidFill>
            </a:endParaRPr>
          </a:p>
          <a:p>
            <a:pPr marL="0" indent="0">
              <a:buNone/>
            </a:pPr>
            <a:r>
              <a:rPr lang="en-US" sz="2533" dirty="0">
                <a:solidFill>
                  <a:srgbClr val="19305C"/>
                </a:solidFill>
              </a:rPr>
              <a:t>I have no financial interests or relationships to disclose with regard to the subject matter of this presentation.</a:t>
            </a:r>
          </a:p>
        </p:txBody>
      </p:sp>
      <p:sp>
        <p:nvSpPr>
          <p:cNvPr id="3" name="Rectangle 2"/>
          <p:cNvSpPr/>
          <p:nvPr/>
        </p:nvSpPr>
        <p:spPr>
          <a:xfrm>
            <a:off x="1676402" y="1752601"/>
            <a:ext cx="8839199" cy="1323439"/>
          </a:xfrm>
          <a:prstGeom prst="rect">
            <a:avLst/>
          </a:prstGeom>
          <a:solidFill>
            <a:schemeClr val="bg1"/>
          </a:solidFill>
        </p:spPr>
        <p:txBody>
          <a:bodyPr wrap="square">
            <a:spAutoFit/>
          </a:bodyPr>
          <a:lstStyle/>
          <a:p>
            <a:pPr algn="ctr"/>
            <a:r>
              <a:rPr lang="en-US" sz="4000" b="1" dirty="0">
                <a:solidFill>
                  <a:srgbClr val="19305C"/>
                </a:solidFill>
                <a:latin typeface="Arial" panose="020B0604020202020204" pitchFamily="34" charset="0"/>
                <a:ea typeface="ＭＳ Ｐゴシック" pitchFamily="34" charset="-128"/>
                <a:cs typeface="Arial" panose="020B0604020202020204" pitchFamily="34" charset="0"/>
              </a:rPr>
              <a:t>Declaration of</a:t>
            </a:r>
            <a:br>
              <a:rPr lang="en-US" sz="4000" b="1" dirty="0">
                <a:solidFill>
                  <a:srgbClr val="19305C"/>
                </a:solidFill>
                <a:latin typeface="Arial" panose="020B0604020202020204" pitchFamily="34" charset="0"/>
                <a:ea typeface="ＭＳ Ｐゴシック" pitchFamily="34" charset="-128"/>
                <a:cs typeface="Arial" panose="020B0604020202020204" pitchFamily="34" charset="0"/>
              </a:rPr>
            </a:br>
            <a:r>
              <a:rPr lang="en-US" sz="4000" b="1" dirty="0">
                <a:solidFill>
                  <a:srgbClr val="19305C"/>
                </a:solidFill>
                <a:latin typeface="Arial" panose="020B0604020202020204" pitchFamily="34" charset="0"/>
                <a:ea typeface="ＭＳ Ｐゴシック" pitchFamily="34" charset="-128"/>
                <a:cs typeface="Arial" panose="020B0604020202020204" pitchFamily="34" charset="0"/>
              </a:rPr>
              <a:t>Financial Interests or Relationships</a:t>
            </a:r>
            <a:endParaRPr lang="en-US" sz="4000" dirty="0">
              <a:solidFill>
                <a:srgbClr val="19305C"/>
              </a:solidFill>
              <a:latin typeface="Arial" panose="020B0604020202020204" pitchFamily="34" charset="0"/>
              <a:ea typeface="ＭＳ Ｐゴシック" pitchFamily="34" charset="-128"/>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042413"/>
          </a:xfrm>
          <a:prstGeom prst="rect">
            <a:avLst/>
          </a:prstGeom>
        </p:spPr>
      </p:pic>
      <p:sp>
        <p:nvSpPr>
          <p:cNvPr id="10" name="Rectangle 9"/>
          <p:cNvSpPr/>
          <p:nvPr/>
        </p:nvSpPr>
        <p:spPr>
          <a:xfrm>
            <a:off x="0" y="1042414"/>
            <a:ext cx="12192000" cy="55581"/>
          </a:xfrm>
          <a:prstGeom prst="rect">
            <a:avLst/>
          </a:prstGeom>
          <a:solidFill>
            <a:srgbClr val="193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a:solidFill>
                <a:srgbClr val="FFFFFF"/>
              </a:solidFill>
            </a:endParaRPr>
          </a:p>
        </p:txBody>
      </p:sp>
    </p:spTree>
    <p:extLst>
      <p:ext uri="{BB962C8B-B14F-4D97-AF65-F5344CB8AC3E}">
        <p14:creationId xmlns:p14="http://schemas.microsoft.com/office/powerpoint/2010/main" val="14903724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033428" y="174817"/>
            <a:ext cx="8125144" cy="6508367"/>
            <a:chOff x="2604976" y="212651"/>
            <a:chExt cx="8125144" cy="6508367"/>
          </a:xfrm>
        </p:grpSpPr>
        <p:pic>
          <p:nvPicPr>
            <p:cNvPr id="2" name="Picture 1" descr="compare_rocs.pdf - Adobe Acrobat Pro"/>
            <p:cNvPicPr>
              <a:picLocks noChangeAspect="1"/>
            </p:cNvPicPr>
            <p:nvPr/>
          </p:nvPicPr>
          <p:blipFill rotWithShape="1">
            <a:blip r:embed="rId3">
              <a:extLst>
                <a:ext uri="{28A0092B-C50C-407E-A947-70E740481C1C}">
                  <a14:useLocalDpi xmlns:a14="http://schemas.microsoft.com/office/drawing/2010/main" val="0"/>
                </a:ext>
              </a:extLst>
            </a:blip>
            <a:srcRect l="6568" t="11163" r="7302" b="2016"/>
            <a:stretch/>
          </p:blipFill>
          <p:spPr>
            <a:xfrm>
              <a:off x="2604976" y="212651"/>
              <a:ext cx="6368903" cy="6508367"/>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585" y="5546506"/>
              <a:ext cx="6163535" cy="485843"/>
            </a:xfrm>
            <a:prstGeom prst="rect">
              <a:avLst/>
            </a:prstGeom>
          </p:spPr>
        </p:pic>
      </p:grpSp>
    </p:spTree>
    <p:extLst>
      <p:ext uri="{BB962C8B-B14F-4D97-AF65-F5344CB8AC3E}">
        <p14:creationId xmlns:p14="http://schemas.microsoft.com/office/powerpoint/2010/main" val="2890885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0515600" cy="1325563"/>
          </a:xfrm>
        </p:spPr>
        <p:txBody>
          <a:bodyPr/>
          <a:lstStyle/>
          <a:p>
            <a:r>
              <a:rPr lang="en-US" dirty="0" smtClean="0">
                <a:solidFill>
                  <a:schemeClr val="bg1"/>
                </a:solidFill>
              </a:rPr>
              <a:t>Grad-CAM for saliency maps</a:t>
            </a:r>
            <a:endParaRPr lang="en-US" dirty="0">
              <a:solidFill>
                <a:schemeClr val="bg1"/>
              </a:solidFill>
            </a:endParaRPr>
          </a:p>
        </p:txBody>
      </p:sp>
      <p:sp>
        <p:nvSpPr>
          <p:cNvPr id="5" name="TextBox 4"/>
          <p:cNvSpPr txBox="1"/>
          <p:nvPr/>
        </p:nvSpPr>
        <p:spPr>
          <a:xfrm>
            <a:off x="8733194" y="280282"/>
            <a:ext cx="5224990" cy="400110"/>
          </a:xfrm>
          <a:prstGeom prst="rect">
            <a:avLst/>
          </a:prstGeom>
          <a:noFill/>
        </p:spPr>
        <p:txBody>
          <a:bodyPr wrap="square" rtlCol="0">
            <a:spAutoFit/>
          </a:bodyPr>
          <a:lstStyle/>
          <a:p>
            <a:r>
              <a:rPr lang="en-US" sz="1000" dirty="0" err="1">
                <a:solidFill>
                  <a:schemeClr val="bg1"/>
                </a:solidFill>
                <a:latin typeface="Arial" panose="020B0604020202020204" pitchFamily="34" charset="0"/>
                <a:cs typeface="Arial" panose="020B0604020202020204" pitchFamily="34" charset="0"/>
              </a:rPr>
              <a:t>Selvaraju</a:t>
            </a:r>
            <a:r>
              <a:rPr lang="en-US" sz="1000" dirty="0">
                <a:solidFill>
                  <a:schemeClr val="bg1"/>
                </a:solidFill>
                <a:latin typeface="Arial" panose="020B0604020202020204" pitchFamily="34" charset="0"/>
                <a:cs typeface="Arial" panose="020B0604020202020204" pitchFamily="34" charset="0"/>
              </a:rPr>
              <a:t>, </a:t>
            </a:r>
            <a:r>
              <a:rPr lang="en-US" sz="1000" dirty="0" err="1">
                <a:solidFill>
                  <a:schemeClr val="bg1"/>
                </a:solidFill>
                <a:latin typeface="Arial" panose="020B0604020202020204" pitchFamily="34" charset="0"/>
                <a:cs typeface="Arial" panose="020B0604020202020204" pitchFamily="34" charset="0"/>
              </a:rPr>
              <a:t>Ramprasaath</a:t>
            </a:r>
            <a:r>
              <a:rPr lang="en-US" sz="1000" dirty="0">
                <a:solidFill>
                  <a:schemeClr val="bg1"/>
                </a:solidFill>
                <a:latin typeface="Arial" panose="020B0604020202020204" pitchFamily="34" charset="0"/>
                <a:cs typeface="Arial" panose="020B0604020202020204" pitchFamily="34" charset="0"/>
              </a:rPr>
              <a:t> R., et al. </a:t>
            </a:r>
            <a:r>
              <a:rPr lang="en-US" sz="1000" dirty="0" err="1" smtClean="0">
                <a:solidFill>
                  <a:schemeClr val="bg1"/>
                </a:solidFill>
                <a:latin typeface="Arial" panose="020B0604020202020204" pitchFamily="34" charset="0"/>
                <a:cs typeface="Arial" panose="020B0604020202020204" pitchFamily="34" charset="0"/>
              </a:rPr>
              <a:t>arXiv</a:t>
            </a:r>
            <a:r>
              <a:rPr lang="en-US" sz="1000" dirty="0" smtClean="0">
                <a:solidFill>
                  <a:schemeClr val="bg1"/>
                </a:solidFill>
                <a:latin typeface="Arial" panose="020B0604020202020204" pitchFamily="34" charset="0"/>
                <a:cs typeface="Arial" panose="020B0604020202020204" pitchFamily="34" charset="0"/>
              </a:rPr>
              <a:t>: 1610.02391.</a:t>
            </a:r>
            <a:endParaRPr lang="en-US" sz="1000" dirty="0">
              <a:solidFill>
                <a:schemeClr val="bg1"/>
              </a:solidFill>
              <a:latin typeface="Arial" panose="020B0604020202020204" pitchFamily="34" charset="0"/>
              <a:cs typeface="Arial" panose="020B0604020202020204" pitchFamily="34" charset="0"/>
            </a:endParaRPr>
          </a:p>
          <a:p>
            <a:r>
              <a:rPr lang="en-US" sz="1000" dirty="0" smtClean="0">
                <a:solidFill>
                  <a:schemeClr val="bg1"/>
                </a:solidFill>
                <a:latin typeface="Arial" panose="020B0604020202020204" pitchFamily="34" charset="0"/>
                <a:cs typeface="Arial" panose="020B0604020202020204" pitchFamily="34" charset="0"/>
              </a:rPr>
              <a:t>Adebayo</a:t>
            </a:r>
            <a:r>
              <a:rPr lang="en-US" sz="1000" dirty="0">
                <a:solidFill>
                  <a:schemeClr val="bg1"/>
                </a:solidFill>
                <a:latin typeface="Arial" panose="020B0604020202020204" pitchFamily="34" charset="0"/>
                <a:cs typeface="Arial" panose="020B0604020202020204" pitchFamily="34" charset="0"/>
              </a:rPr>
              <a:t>, Julius, et al. </a:t>
            </a:r>
            <a:r>
              <a:rPr lang="en-US" sz="1000" dirty="0" smtClean="0">
                <a:solidFill>
                  <a:schemeClr val="bg1"/>
                </a:solidFill>
                <a:latin typeface="Arial" panose="020B0604020202020204" pitchFamily="34" charset="0"/>
                <a:cs typeface="Arial" panose="020B0604020202020204" pitchFamily="34" charset="0"/>
              </a:rPr>
              <a:t>arXiv:1810.03292.</a:t>
            </a:r>
            <a:endParaRPr lang="en-US" sz="1000" i="1" dirty="0" smtClean="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3693501" y="2212721"/>
            <a:ext cx="2889097" cy="954107"/>
          </a:xfrm>
          <a:prstGeom prst="rect">
            <a:avLst/>
          </a:prstGeom>
          <a:noFill/>
          <a:ln>
            <a:solidFill>
              <a:schemeClr val="bg1"/>
            </a:solidFill>
          </a:ln>
        </p:spPr>
        <p:txBody>
          <a:bodyPr wrap="square" rtlCol="0">
            <a:spAutoFit/>
          </a:bodyPr>
          <a:lstStyle/>
          <a:p>
            <a:pPr algn="ctr"/>
            <a:r>
              <a:rPr lang="en-US" sz="2800" b="1" dirty="0" smtClean="0">
                <a:solidFill>
                  <a:schemeClr val="bg1"/>
                </a:solidFill>
              </a:rPr>
              <a:t>CNN</a:t>
            </a:r>
          </a:p>
          <a:p>
            <a:pPr algn="ctr"/>
            <a:r>
              <a:rPr lang="en-US" sz="2800" b="1" dirty="0">
                <a:solidFill>
                  <a:schemeClr val="bg1"/>
                </a:solidFill>
              </a:rPr>
              <a:t>f</a:t>
            </a:r>
            <a:r>
              <a:rPr lang="en-US" sz="2800" b="1" dirty="0" smtClean="0">
                <a:solidFill>
                  <a:schemeClr val="bg1"/>
                </a:solidFill>
              </a:rPr>
              <a:t>or IQA</a:t>
            </a:r>
            <a:endParaRPr lang="en-US" sz="2800" b="1" dirty="0">
              <a:solidFill>
                <a:schemeClr val="bg1"/>
              </a:solidFill>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2657" t="13976" r="21028" b="11806"/>
          <a:stretch/>
        </p:blipFill>
        <p:spPr>
          <a:xfrm>
            <a:off x="0" y="1493344"/>
            <a:ext cx="3082284" cy="3046651"/>
          </a:xfrm>
          <a:prstGeom prst="rect">
            <a:avLst/>
          </a:prstGeom>
        </p:spPr>
      </p:pic>
      <p:cxnSp>
        <p:nvCxnSpPr>
          <p:cNvPr id="35" name="Straight Arrow Connector 34"/>
          <p:cNvCxnSpPr/>
          <p:nvPr/>
        </p:nvCxnSpPr>
        <p:spPr>
          <a:xfrm flipV="1">
            <a:off x="2852580" y="2689774"/>
            <a:ext cx="714192" cy="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222835" y="3363426"/>
            <a:ext cx="0" cy="58293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813251" y="4143708"/>
            <a:ext cx="2889097" cy="523220"/>
          </a:xfrm>
          <a:prstGeom prst="rect">
            <a:avLst/>
          </a:prstGeom>
          <a:noFill/>
          <a:ln>
            <a:solidFill>
              <a:schemeClr val="bg1"/>
            </a:solidFill>
          </a:ln>
        </p:spPr>
        <p:txBody>
          <a:bodyPr wrap="square" rtlCol="0">
            <a:spAutoFit/>
          </a:bodyPr>
          <a:lstStyle/>
          <a:p>
            <a:pPr algn="ctr"/>
            <a:r>
              <a:rPr lang="en-US" sz="2800" b="1" dirty="0" smtClean="0">
                <a:solidFill>
                  <a:schemeClr val="bg1"/>
                </a:solidFill>
              </a:rPr>
              <a:t>Grad-CAM</a:t>
            </a:r>
            <a:endParaRPr lang="en-US" sz="2800" b="1" dirty="0">
              <a:solidFill>
                <a:schemeClr val="bg1"/>
              </a:solidFill>
            </a:endParaRPr>
          </a:p>
        </p:txBody>
      </p:sp>
      <p:cxnSp>
        <p:nvCxnSpPr>
          <p:cNvPr id="53" name="Straight Arrow Connector 52"/>
          <p:cNvCxnSpPr/>
          <p:nvPr/>
        </p:nvCxnSpPr>
        <p:spPr>
          <a:xfrm>
            <a:off x="6880331" y="4405318"/>
            <a:ext cx="78779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rotWithShape="1">
          <a:blip r:embed="rId4">
            <a:extLst>
              <a:ext uri="{28A0092B-C50C-407E-A947-70E740481C1C}">
                <a14:useLocalDpi xmlns:a14="http://schemas.microsoft.com/office/drawing/2010/main" val="0"/>
              </a:ext>
            </a:extLst>
          </a:blip>
          <a:srcRect l="22654" t="12364" r="21030" b="12550"/>
          <a:stretch/>
        </p:blipFill>
        <p:spPr>
          <a:xfrm>
            <a:off x="8030997" y="3074576"/>
            <a:ext cx="3005971" cy="3005971"/>
          </a:xfrm>
          <a:prstGeom prst="rect">
            <a:avLst/>
          </a:prstGeom>
        </p:spPr>
      </p:pic>
    </p:spTree>
    <p:extLst>
      <p:ext uri="{BB962C8B-B14F-4D97-AF65-F5344CB8AC3E}">
        <p14:creationId xmlns:p14="http://schemas.microsoft.com/office/powerpoint/2010/main" val="12202577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0515600" cy="1325563"/>
          </a:xfrm>
        </p:spPr>
        <p:txBody>
          <a:bodyPr/>
          <a:lstStyle/>
          <a:p>
            <a:r>
              <a:rPr lang="en-US" dirty="0" smtClean="0">
                <a:solidFill>
                  <a:schemeClr val="bg1"/>
                </a:solidFill>
              </a:rPr>
              <a:t>Grad-CAM for saliency maps</a:t>
            </a:r>
            <a:endParaRPr lang="en-US" dirty="0">
              <a:solidFill>
                <a:schemeClr val="bg1"/>
              </a:solidFill>
            </a:endParaRPr>
          </a:p>
        </p:txBody>
      </p:sp>
      <p:sp>
        <p:nvSpPr>
          <p:cNvPr id="6" name="TextBox 5"/>
          <p:cNvSpPr txBox="1"/>
          <p:nvPr/>
        </p:nvSpPr>
        <p:spPr>
          <a:xfrm>
            <a:off x="2907507" y="1236925"/>
            <a:ext cx="2889097" cy="523220"/>
          </a:xfrm>
          <a:prstGeom prst="rect">
            <a:avLst/>
          </a:prstGeom>
          <a:noFill/>
          <a:ln>
            <a:solidFill>
              <a:schemeClr val="bg1"/>
            </a:solidFill>
          </a:ln>
        </p:spPr>
        <p:txBody>
          <a:bodyPr wrap="square" rtlCol="0">
            <a:spAutoFit/>
          </a:bodyPr>
          <a:lstStyle/>
          <a:p>
            <a:pPr algn="ctr"/>
            <a:r>
              <a:rPr lang="en-US" sz="2800" b="1" dirty="0" smtClean="0">
                <a:solidFill>
                  <a:schemeClr val="bg1"/>
                </a:solidFill>
              </a:rPr>
              <a:t>CNN_IQA</a:t>
            </a:r>
            <a:endParaRPr lang="en-US" sz="2800" b="1" dirty="0">
              <a:solidFill>
                <a:schemeClr val="bg1"/>
              </a:solidFill>
            </a:endParaRPr>
          </a:p>
        </p:txBody>
      </p:sp>
      <mc:AlternateContent xmlns:mc="http://schemas.openxmlformats.org/markup-compatibility/2006" xmlns:a14="http://schemas.microsoft.com/office/drawing/2010/main">
        <mc:Choice Requires="a14">
          <p:sp>
            <p:nvSpPr>
              <p:cNvPr id="20" name="TextBox 19"/>
              <p:cNvSpPr txBox="1"/>
              <p:nvPr/>
            </p:nvSpPr>
            <p:spPr>
              <a:xfrm>
                <a:off x="6699663" y="1695748"/>
                <a:ext cx="4084172" cy="12507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charset="0"/>
                            </a:rPr>
                          </m:ctrlPr>
                        </m:sSubPr>
                        <m:e>
                          <m:r>
                            <a:rPr lang="en-US" sz="3200" b="0" i="1" smtClean="0">
                              <a:solidFill>
                                <a:schemeClr val="bg1"/>
                              </a:solidFill>
                              <a:latin typeface="Cambria Math" panose="02040503050406030204" pitchFamily="18" charset="0"/>
                            </a:rPr>
                            <m:t>𝑎</m:t>
                          </m:r>
                        </m:e>
                        <m:sub>
                          <m:r>
                            <a:rPr lang="en-US" sz="3200" b="0" i="1" smtClean="0">
                              <a:solidFill>
                                <a:schemeClr val="bg1"/>
                              </a:solidFill>
                              <a:latin typeface="Cambria Math" panose="02040503050406030204" pitchFamily="18" charset="0"/>
                            </a:rPr>
                            <m:t>𝑘</m:t>
                          </m:r>
                        </m:sub>
                      </m:sSub>
                      <m:r>
                        <a:rPr lang="en-US" sz="3200" i="1">
                          <a:solidFill>
                            <a:schemeClr val="bg1"/>
                          </a:solidFill>
                          <a:latin typeface="Cambria Math" panose="02040503050406030204" pitchFamily="18" charset="0"/>
                        </a:rPr>
                        <m:t>=</m:t>
                      </m:r>
                      <m:f>
                        <m:fPr>
                          <m:ctrlPr>
                            <a:rPr lang="en-US" sz="3200" b="0" i="1" smtClean="0">
                              <a:solidFill>
                                <a:schemeClr val="bg1"/>
                              </a:solidFill>
                              <a:latin typeface="Cambria Math"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𝑍</m:t>
                          </m:r>
                        </m:den>
                      </m:f>
                      <m:nary>
                        <m:naryPr>
                          <m:chr m:val="∑"/>
                          <m:supHide m:val="on"/>
                          <m:ctrlPr>
                            <a:rPr lang="en-US" sz="3200" b="0" i="1" smtClean="0">
                              <a:solidFill>
                                <a:schemeClr val="bg1"/>
                              </a:solidFill>
                              <a:latin typeface="Cambria Math" charset="0"/>
                            </a:rPr>
                          </m:ctrlPr>
                        </m:naryPr>
                        <m:sub>
                          <m:r>
                            <m:rPr>
                              <m:brk m:alnAt="7"/>
                            </m:rPr>
                            <a:rPr lang="en-US" sz="3200" b="0" i="1" smtClean="0">
                              <a:solidFill>
                                <a:schemeClr val="bg1"/>
                              </a:solidFill>
                              <a:latin typeface="Cambria Math" panose="02040503050406030204" pitchFamily="18" charset="0"/>
                            </a:rPr>
                            <m:t>𝑖</m:t>
                          </m:r>
                        </m:sub>
                        <m:sup/>
                        <m:e>
                          <m:nary>
                            <m:naryPr>
                              <m:chr m:val="∑"/>
                              <m:supHide m:val="on"/>
                              <m:ctrlPr>
                                <a:rPr lang="en-US" sz="3200" b="0" i="1" smtClean="0">
                                  <a:solidFill>
                                    <a:schemeClr val="bg1"/>
                                  </a:solidFill>
                                  <a:latin typeface="Cambria Math" charset="0"/>
                                </a:rPr>
                              </m:ctrlPr>
                            </m:naryPr>
                            <m:sub>
                              <m:r>
                                <m:rPr>
                                  <m:brk m:alnAt="7"/>
                                </m:rPr>
                                <a:rPr lang="en-US" sz="3200" b="0" i="1" smtClean="0">
                                  <a:solidFill>
                                    <a:schemeClr val="bg1"/>
                                  </a:solidFill>
                                  <a:latin typeface="Cambria Math" panose="02040503050406030204" pitchFamily="18" charset="0"/>
                                </a:rPr>
                                <m:t>𝑗</m:t>
                              </m:r>
                            </m:sub>
                            <m:sup/>
                            <m:e>
                              <m:f>
                                <m:fPr>
                                  <m:ctrlPr>
                                    <a:rPr lang="en-US" sz="3200" b="0" i="1" smtClean="0">
                                      <a:solidFill>
                                        <a:schemeClr val="bg1"/>
                                      </a:solidFill>
                                      <a:latin typeface="Cambria Math" charset="0"/>
                                    </a:rPr>
                                  </m:ctrlPr>
                                </m:fPr>
                                <m:num>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𝑦</m:t>
                                  </m:r>
                                </m:num>
                                <m:den>
                                  <m:r>
                                    <a:rPr lang="en-US" sz="3200" b="0" i="1" smtClean="0">
                                      <a:solidFill>
                                        <a:schemeClr val="bg1"/>
                                      </a:solidFill>
                                      <a:latin typeface="Cambria Math" panose="02040503050406030204" pitchFamily="18" charset="0"/>
                                    </a:rPr>
                                    <m:t>𝜕</m:t>
                                  </m:r>
                                  <m:sSubSup>
                                    <m:sSubSupPr>
                                      <m:ctrlPr>
                                        <a:rPr lang="en-US" sz="3200" b="0" i="1" smtClean="0">
                                          <a:solidFill>
                                            <a:schemeClr val="bg1"/>
                                          </a:solidFill>
                                          <a:latin typeface="Cambria Math" charset="0"/>
                                        </a:rPr>
                                      </m:ctrlPr>
                                    </m:sSubSupPr>
                                    <m:e>
                                      <m:r>
                                        <a:rPr lang="en-US" sz="3200" b="0" i="1" smtClean="0">
                                          <a:solidFill>
                                            <a:schemeClr val="bg1"/>
                                          </a:solidFill>
                                          <a:latin typeface="Cambria Math" panose="02040503050406030204" pitchFamily="18" charset="0"/>
                                        </a:rPr>
                                        <m:t>𝐴</m:t>
                                      </m:r>
                                    </m:e>
                                    <m:sub>
                                      <m:r>
                                        <a:rPr lang="en-US" sz="3200" b="0" i="1" smtClean="0">
                                          <a:solidFill>
                                            <a:schemeClr val="bg1"/>
                                          </a:solidFill>
                                          <a:latin typeface="Cambria Math" panose="02040503050406030204" pitchFamily="18" charset="0"/>
                                        </a:rPr>
                                        <m:t>𝑖𝑗</m:t>
                                      </m:r>
                                    </m:sub>
                                    <m:sup>
                                      <m:r>
                                        <a:rPr lang="en-US" sz="3200" b="0" i="1" smtClean="0">
                                          <a:solidFill>
                                            <a:schemeClr val="bg1"/>
                                          </a:solidFill>
                                          <a:latin typeface="Cambria Math" panose="02040503050406030204" pitchFamily="18" charset="0"/>
                                        </a:rPr>
                                        <m:t>𝑘</m:t>
                                      </m:r>
                                    </m:sup>
                                  </m:sSubSup>
                                </m:den>
                              </m:f>
                            </m:e>
                          </m:nary>
                        </m:e>
                      </m:nary>
                    </m:oMath>
                  </m:oMathPara>
                </a14:m>
                <a:endParaRPr lang="en-US" sz="3200" dirty="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699663" y="1695748"/>
                <a:ext cx="4084172" cy="1250727"/>
              </a:xfrm>
              <a:prstGeom prst="rect">
                <a:avLst/>
              </a:prstGeom>
              <a:blipFill>
                <a:blip r:embed="rId3"/>
                <a:stretch>
                  <a:fillRect/>
                </a:stretch>
              </a:blipFill>
            </p:spPr>
            <p:txBody>
              <a:bodyPr/>
              <a:lstStyle/>
              <a:p>
                <a:r>
                  <a:rPr lang="en-US">
                    <a:noFill/>
                  </a:rPr>
                  <a:t> </a:t>
                </a:r>
              </a:p>
            </p:txBody>
          </p:sp>
        </mc:Fallback>
      </mc:AlternateContent>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22657" t="13976" r="21028" b="11806"/>
          <a:stretch/>
        </p:blipFill>
        <p:spPr>
          <a:xfrm>
            <a:off x="191996" y="1179971"/>
            <a:ext cx="1986242" cy="1963280"/>
          </a:xfrm>
          <a:prstGeom prst="rect">
            <a:avLst/>
          </a:prstGeom>
        </p:spPr>
      </p:pic>
      <p:sp>
        <p:nvSpPr>
          <p:cNvPr id="12" name="TextBox 11"/>
          <p:cNvSpPr txBox="1"/>
          <p:nvPr/>
        </p:nvSpPr>
        <p:spPr>
          <a:xfrm>
            <a:off x="540067" y="2582256"/>
            <a:ext cx="5294403" cy="954107"/>
          </a:xfrm>
          <a:prstGeom prst="rect">
            <a:avLst/>
          </a:prstGeom>
          <a:noFill/>
          <a:ln>
            <a:solidFill>
              <a:schemeClr val="bg1"/>
            </a:solidFill>
          </a:ln>
        </p:spPr>
        <p:txBody>
          <a:bodyPr wrap="square" rtlCol="0">
            <a:spAutoFit/>
          </a:bodyPr>
          <a:lstStyle/>
          <a:p>
            <a:pPr algn="ctr"/>
            <a:r>
              <a:rPr lang="en-US" sz="2800" b="1" dirty="0" smtClean="0">
                <a:solidFill>
                  <a:schemeClr val="bg1"/>
                </a:solidFill>
              </a:rPr>
              <a:t>Final Convolutional Layer</a:t>
            </a:r>
          </a:p>
          <a:p>
            <a:pPr algn="ctr"/>
            <a:r>
              <a:rPr lang="en-US" sz="2800" b="1" dirty="0" smtClean="0">
                <a:solidFill>
                  <a:schemeClr val="bg1"/>
                </a:solidFill>
              </a:rPr>
              <a:t>Feature maps</a:t>
            </a:r>
            <a:endParaRPr lang="en-US" sz="2800" b="1" dirty="0">
              <a:solidFill>
                <a:schemeClr val="bg1"/>
              </a:solidFill>
            </a:endParaRPr>
          </a:p>
        </p:txBody>
      </p:sp>
      <p:cxnSp>
        <p:nvCxnSpPr>
          <p:cNvPr id="35" name="Straight Arrow Connector 34"/>
          <p:cNvCxnSpPr/>
          <p:nvPr/>
        </p:nvCxnSpPr>
        <p:spPr>
          <a:xfrm flipV="1">
            <a:off x="2067855" y="1465520"/>
            <a:ext cx="714192" cy="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3938382" y="1848035"/>
            <a:ext cx="219539" cy="64633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4019483" y="4366215"/>
                <a:ext cx="1611087" cy="19065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i="1" smtClean="0">
                              <a:solidFill>
                                <a:schemeClr val="bg1"/>
                              </a:solidFill>
                              <a:latin typeface="Cambria Math" charset="0"/>
                            </a:rPr>
                          </m:ctrlPr>
                        </m:dPr>
                        <m:e>
                          <m:eqArr>
                            <m:eqArrPr>
                              <m:ctrlPr>
                                <a:rPr lang="en-US" sz="3200" i="1">
                                  <a:solidFill>
                                    <a:schemeClr val="bg1"/>
                                  </a:solidFill>
                                  <a:latin typeface="Cambria Math" charset="0"/>
                                </a:rPr>
                              </m:ctrlPr>
                            </m:eqArrPr>
                            <m:e>
                              <m:sSub>
                                <m:sSubPr>
                                  <m:ctrlPr>
                                    <a:rPr lang="en-US" sz="3200" i="1">
                                      <a:solidFill>
                                        <a:schemeClr val="bg1"/>
                                      </a:solidFill>
                                      <a:latin typeface="Cambria Math" charset="0"/>
                                    </a:rPr>
                                  </m:ctrlPr>
                                </m:sSubPr>
                                <m:e>
                                  <m:r>
                                    <a:rPr lang="en-US" sz="3200" b="0" i="1" smtClean="0">
                                      <a:solidFill>
                                        <a:schemeClr val="bg1"/>
                                      </a:solidFill>
                                      <a:latin typeface="Cambria Math" panose="02040503050406030204" pitchFamily="18" charset="0"/>
                                    </a:rPr>
                                    <m:t>  </m:t>
                                  </m:r>
                                  <m:r>
                                    <a:rPr lang="en-US" sz="3200" i="1">
                                      <a:solidFill>
                                        <a:schemeClr val="bg1"/>
                                      </a:solidFill>
                                      <a:latin typeface="Cambria Math" panose="02040503050406030204" pitchFamily="18" charset="0"/>
                                    </a:rPr>
                                    <m:t>𝑎</m:t>
                                  </m:r>
                                </m:e>
                                <m:sub>
                                  <m:r>
                                    <a:rPr lang="en-US" sz="3200" i="1">
                                      <a:solidFill>
                                        <a:schemeClr val="bg1"/>
                                      </a:solidFill>
                                      <a:latin typeface="Cambria Math" panose="02040503050406030204" pitchFamily="18" charset="0"/>
                                    </a:rPr>
                                    <m:t>1</m:t>
                                  </m:r>
                                </m:sub>
                              </m:sSub>
                              <m:r>
                                <a:rPr lang="en-US" sz="3200" i="1">
                                  <a:solidFill>
                                    <a:schemeClr val="bg1"/>
                                  </a:solidFill>
                                  <a:latin typeface="Cambria Math" panose="02040503050406030204" pitchFamily="18" charset="0"/>
                                </a:rPr>
                                <m:t> </m:t>
                              </m:r>
                              <m:r>
                                <m:rPr>
                                  <m:nor/>
                                </m:rPr>
                                <a:rPr lang="en-US" sz="3200" i="1" dirty="0">
                                  <a:solidFill>
                                    <a:schemeClr val="bg1"/>
                                  </a:solidFill>
                                  <a:latin typeface="Cambria Math" panose="02040503050406030204" pitchFamily="18" charset="0"/>
                                </a:rPr>
                                <m:t> </m:t>
                              </m:r>
                            </m:e>
                            <m:e>
                              <m:sSub>
                                <m:sSubPr>
                                  <m:ctrlPr>
                                    <a:rPr lang="en-US" sz="3200" i="1">
                                      <a:solidFill>
                                        <a:schemeClr val="bg1"/>
                                      </a:solidFill>
                                      <a:latin typeface="Cambria Math" charset="0"/>
                                    </a:rPr>
                                  </m:ctrlPr>
                                </m:sSubPr>
                                <m:e>
                                  <m:r>
                                    <a:rPr lang="en-US" sz="3200" i="1" smtClean="0">
                                      <a:solidFill>
                                        <a:schemeClr val="bg1"/>
                                      </a:solidFill>
                                      <a:latin typeface="Cambria Math" panose="02040503050406030204" pitchFamily="18" charset="0"/>
                                    </a:rPr>
                                    <m:t>𝑎</m:t>
                                  </m:r>
                                </m:e>
                                <m:sub>
                                  <m:r>
                                    <a:rPr lang="en-US" sz="3200" i="1">
                                      <a:solidFill>
                                        <a:schemeClr val="bg1"/>
                                      </a:solidFill>
                                      <a:latin typeface="Cambria Math" panose="02040503050406030204" pitchFamily="18" charset="0"/>
                                    </a:rPr>
                                    <m:t>2</m:t>
                                  </m:r>
                                </m:sub>
                              </m:sSub>
                            </m:e>
                            <m:e>
                              <m:r>
                                <a:rPr lang="en-US" sz="3200" b="0" i="1" smtClean="0">
                                  <a:solidFill>
                                    <a:schemeClr val="bg1"/>
                                  </a:solidFill>
                                  <a:latin typeface="Cambria Math" panose="02040503050406030204" pitchFamily="18" charset="0"/>
                                </a:rPr>
                                <m:t>…</m:t>
                              </m:r>
                            </m:e>
                            <m:e>
                              <m:sSub>
                                <m:sSubPr>
                                  <m:ctrlPr>
                                    <a:rPr lang="en-US" sz="3200" b="0" i="1" smtClean="0">
                                      <a:solidFill>
                                        <a:schemeClr val="bg1"/>
                                      </a:solidFill>
                                      <a:latin typeface="Cambria Math" charset="0"/>
                                    </a:rPr>
                                  </m:ctrlPr>
                                </m:sSubPr>
                                <m:e>
                                  <m:r>
                                    <a:rPr lang="en-US" sz="3200" b="0" i="1" smtClean="0">
                                      <a:solidFill>
                                        <a:schemeClr val="bg1"/>
                                      </a:solidFill>
                                      <a:latin typeface="Cambria Math" panose="02040503050406030204" pitchFamily="18" charset="0"/>
                                    </a:rPr>
                                    <m:t>𝑎</m:t>
                                  </m:r>
                                </m:e>
                                <m:sub>
                                  <m:r>
                                    <a:rPr lang="en-US" sz="3200" b="0" i="1" smtClean="0">
                                      <a:solidFill>
                                        <a:schemeClr val="bg1"/>
                                      </a:solidFill>
                                      <a:latin typeface="Cambria Math" panose="02040503050406030204" pitchFamily="18" charset="0"/>
                                    </a:rPr>
                                    <m:t>𝑁</m:t>
                                  </m:r>
                                </m:sub>
                              </m:sSub>
                            </m:e>
                          </m:eqArr>
                        </m:e>
                      </m:d>
                    </m:oMath>
                  </m:oMathPara>
                </a14:m>
                <a:endParaRPr lang="en-US" sz="3200" dirty="0"/>
              </a:p>
            </p:txBody>
          </p:sp>
        </mc:Choice>
        <mc:Fallback xmlns="">
          <p:sp>
            <p:nvSpPr>
              <p:cNvPr id="29" name="Rectangle 28"/>
              <p:cNvSpPr>
                <a:spLocks noRot="1" noChangeAspect="1" noMove="1" noResize="1" noEditPoints="1" noAdjustHandles="1" noChangeArrowheads="1" noChangeShapeType="1" noTextEdit="1"/>
              </p:cNvSpPr>
              <p:nvPr/>
            </p:nvSpPr>
            <p:spPr>
              <a:xfrm>
                <a:off x="4019483" y="4366215"/>
                <a:ext cx="1611087" cy="1906548"/>
              </a:xfrm>
              <a:prstGeom prst="rect">
                <a:avLst/>
              </a:prstGeom>
              <a:blipFill>
                <a:blip r:embed="rId5"/>
                <a:stretch>
                  <a:fillRect/>
                </a:stretch>
              </a:blipFill>
            </p:spPr>
            <p:txBody>
              <a:bodyPr/>
              <a:lstStyle/>
              <a:p>
                <a:r>
                  <a:rPr lang="en-US">
                    <a:noFill/>
                  </a:rPr>
                  <a:t> </a:t>
                </a:r>
              </a:p>
            </p:txBody>
          </p:sp>
        </mc:Fallback>
      </mc:AlternateContent>
      <p:grpSp>
        <p:nvGrpSpPr>
          <p:cNvPr id="8" name="Group 7"/>
          <p:cNvGrpSpPr/>
          <p:nvPr/>
        </p:nvGrpSpPr>
        <p:grpSpPr>
          <a:xfrm>
            <a:off x="-332843" y="3490217"/>
            <a:ext cx="4574253" cy="3183355"/>
            <a:chOff x="-332843" y="3490217"/>
            <a:chExt cx="4574253" cy="3183355"/>
          </a:xfrm>
        </p:grpSpPr>
        <p:grpSp>
          <p:nvGrpSpPr>
            <p:cNvPr id="31" name="Group 30"/>
            <p:cNvGrpSpPr/>
            <p:nvPr/>
          </p:nvGrpSpPr>
          <p:grpSpPr>
            <a:xfrm>
              <a:off x="-332843" y="3490217"/>
              <a:ext cx="4574253" cy="2917879"/>
              <a:chOff x="3005775" y="2913995"/>
              <a:chExt cx="3644348" cy="2417637"/>
            </a:xfrm>
          </p:grpSpPr>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l="22982" t="12673" r="20376" b="12239"/>
              <a:stretch/>
            </p:blipFill>
            <p:spPr>
              <a:xfrm>
                <a:off x="3005775" y="3623822"/>
                <a:ext cx="1717681" cy="1707810"/>
              </a:xfrm>
              <a:prstGeom prst="rect">
                <a:avLst/>
              </a:prstGeom>
              <a:scene3d>
                <a:camera prst="isometricOffAxis2Right"/>
                <a:lightRig rig="threePt" dir="t"/>
              </a:scene3d>
            </p:spPr>
          </p:pic>
          <p:grpSp>
            <p:nvGrpSpPr>
              <p:cNvPr id="30" name="Group 29"/>
              <p:cNvGrpSpPr/>
              <p:nvPr/>
            </p:nvGrpSpPr>
            <p:grpSpPr>
              <a:xfrm>
                <a:off x="3647772" y="2913995"/>
                <a:ext cx="3002351" cy="2359645"/>
                <a:chOff x="3647772" y="2913995"/>
                <a:chExt cx="3002351" cy="2359645"/>
              </a:xfrm>
            </p:grpSpPr>
            <p:sp>
              <p:nvSpPr>
                <p:cNvPr id="13" name="TextBox 12"/>
                <p:cNvSpPr txBox="1"/>
                <p:nvPr/>
              </p:nvSpPr>
              <p:spPr>
                <a:xfrm>
                  <a:off x="4188419" y="3844881"/>
                  <a:ext cx="1876527" cy="584775"/>
                </a:xfrm>
                <a:prstGeom prst="rect">
                  <a:avLst/>
                </a:prstGeom>
                <a:noFill/>
                <a:ln>
                  <a:noFill/>
                </a:ln>
              </p:spPr>
              <p:txBody>
                <a:bodyPr wrap="square" rtlCol="0">
                  <a:spAutoFit/>
                </a:bodyPr>
                <a:lstStyle/>
                <a:p>
                  <a:pPr algn="ctr"/>
                  <a:r>
                    <a:rPr lang="en-US" sz="3200" b="1" dirty="0" smtClean="0">
                      <a:solidFill>
                        <a:schemeClr val="bg1"/>
                      </a:solidFill>
                    </a:rPr>
                    <a:t>…</a:t>
                  </a:r>
                  <a:endParaRPr lang="en-US" sz="3200" b="1" dirty="0">
                    <a:solidFill>
                      <a:schemeClr val="bg1"/>
                    </a:solidFill>
                  </a:endParaRPr>
                </a:p>
              </p:txBody>
            </p:sp>
            <p:sp>
              <p:nvSpPr>
                <p:cNvPr id="14" name="TextBox 13"/>
                <p:cNvSpPr txBox="1"/>
                <p:nvPr/>
              </p:nvSpPr>
              <p:spPr>
                <a:xfrm>
                  <a:off x="5798305" y="2947362"/>
                  <a:ext cx="713638" cy="523220"/>
                </a:xfrm>
                <a:prstGeom prst="rect">
                  <a:avLst/>
                </a:prstGeom>
                <a:noFill/>
                <a:ln>
                  <a:noFill/>
                </a:ln>
              </p:spPr>
              <p:txBody>
                <a:bodyPr wrap="square" rtlCol="0">
                  <a:spAutoFit/>
                </a:bodyPr>
                <a:lstStyle/>
                <a:p>
                  <a:pPr algn="ctr"/>
                  <a:r>
                    <a:rPr lang="en-US" sz="2800" b="1" dirty="0" smtClean="0">
                      <a:solidFill>
                        <a:schemeClr val="bg1"/>
                      </a:solidFill>
                    </a:rPr>
                    <a:t>A</a:t>
                  </a:r>
                  <a:r>
                    <a:rPr lang="en-US" sz="2800" b="1" baseline="30000" dirty="0" smtClean="0">
                      <a:solidFill>
                        <a:schemeClr val="bg1"/>
                      </a:solidFill>
                    </a:rPr>
                    <a:t>N</a:t>
                  </a:r>
                  <a:endParaRPr lang="en-US" sz="2800" b="1" dirty="0">
                    <a:solidFill>
                      <a:schemeClr val="bg1"/>
                    </a:solidFill>
                  </a:endParaRPr>
                </a:p>
              </p:txBody>
            </p:sp>
            <p:sp>
              <p:nvSpPr>
                <p:cNvPr id="15" name="TextBox 14"/>
                <p:cNvSpPr txBox="1"/>
                <p:nvPr/>
              </p:nvSpPr>
              <p:spPr>
                <a:xfrm>
                  <a:off x="4504267" y="2926853"/>
                  <a:ext cx="713638" cy="523220"/>
                </a:xfrm>
                <a:prstGeom prst="rect">
                  <a:avLst/>
                </a:prstGeom>
                <a:noFill/>
                <a:ln>
                  <a:noFill/>
                </a:ln>
              </p:spPr>
              <p:txBody>
                <a:bodyPr wrap="square" rtlCol="0">
                  <a:spAutoFit/>
                </a:bodyPr>
                <a:lstStyle/>
                <a:p>
                  <a:pPr algn="ctr"/>
                  <a:r>
                    <a:rPr lang="en-US" sz="2800" b="1" dirty="0" smtClean="0">
                      <a:solidFill>
                        <a:schemeClr val="bg1"/>
                      </a:solidFill>
                    </a:rPr>
                    <a:t>A</a:t>
                  </a:r>
                  <a:r>
                    <a:rPr lang="en-US" sz="2800" b="1" baseline="30000" dirty="0">
                      <a:solidFill>
                        <a:schemeClr val="bg1"/>
                      </a:solidFill>
                    </a:rPr>
                    <a:t>2</a:t>
                  </a:r>
                  <a:endParaRPr lang="en-US" sz="2800" b="1" dirty="0">
                    <a:solidFill>
                      <a:schemeClr val="bg1"/>
                    </a:solidFill>
                  </a:endParaRPr>
                </a:p>
              </p:txBody>
            </p:sp>
            <p:sp>
              <p:nvSpPr>
                <p:cNvPr id="16" name="TextBox 15"/>
                <p:cNvSpPr txBox="1"/>
                <p:nvPr/>
              </p:nvSpPr>
              <p:spPr>
                <a:xfrm>
                  <a:off x="3864615" y="2913995"/>
                  <a:ext cx="713638" cy="523220"/>
                </a:xfrm>
                <a:prstGeom prst="rect">
                  <a:avLst/>
                </a:prstGeom>
                <a:noFill/>
                <a:ln>
                  <a:noFill/>
                </a:ln>
              </p:spPr>
              <p:txBody>
                <a:bodyPr wrap="square" rtlCol="0">
                  <a:spAutoFit/>
                </a:bodyPr>
                <a:lstStyle/>
                <a:p>
                  <a:pPr algn="ctr"/>
                  <a:r>
                    <a:rPr lang="en-US" sz="2800" b="1" dirty="0" smtClean="0">
                      <a:solidFill>
                        <a:schemeClr val="bg1"/>
                      </a:solidFill>
                    </a:rPr>
                    <a:t>A</a:t>
                  </a:r>
                  <a:r>
                    <a:rPr lang="en-US" sz="2800" b="1" baseline="30000" dirty="0" smtClean="0">
                      <a:solidFill>
                        <a:schemeClr val="bg1"/>
                      </a:solidFill>
                    </a:rPr>
                    <a:t>1</a:t>
                  </a:r>
                  <a:endParaRPr lang="en-US" sz="2800" b="1" dirty="0">
                    <a:solidFill>
                      <a:schemeClr val="bg1"/>
                    </a:solidFill>
                  </a:endParaRPr>
                </a:p>
              </p:txBody>
            </p:sp>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22657" t="13975" r="20703" b="12674"/>
                <a:stretch/>
              </p:blipFill>
              <p:spPr>
                <a:xfrm>
                  <a:off x="3647772" y="3532463"/>
                  <a:ext cx="1778508" cy="1727402"/>
                </a:xfrm>
                <a:prstGeom prst="rect">
                  <a:avLst/>
                </a:prstGeom>
                <a:scene3d>
                  <a:camera prst="isometricOffAxis2Right"/>
                  <a:lightRig rig="threePt" dir="t"/>
                </a:scene3d>
              </p:spPr>
            </p:pic>
            <p:pic>
              <p:nvPicPr>
                <p:cNvPr id="27" name="Picture 26"/>
                <p:cNvPicPr>
                  <a:picLocks noChangeAspect="1"/>
                </p:cNvPicPr>
                <p:nvPr/>
              </p:nvPicPr>
              <p:blipFill rotWithShape="1">
                <a:blip r:embed="rId8">
                  <a:extLst>
                    <a:ext uri="{28A0092B-C50C-407E-A947-70E740481C1C}">
                      <a14:useLocalDpi xmlns:a14="http://schemas.microsoft.com/office/drawing/2010/main" val="0"/>
                    </a:ext>
                  </a:extLst>
                </a:blip>
                <a:srcRect l="22985" t="13102" r="21026" b="12679"/>
                <a:stretch/>
              </p:blipFill>
              <p:spPr>
                <a:xfrm>
                  <a:off x="4932326" y="3565830"/>
                  <a:ext cx="1717797" cy="1707810"/>
                </a:xfrm>
                <a:prstGeom prst="rect">
                  <a:avLst/>
                </a:prstGeom>
                <a:scene3d>
                  <a:camera prst="isometricOffAxis2Right"/>
                  <a:lightRig rig="threePt" dir="t"/>
                </a:scene3d>
              </p:spPr>
            </p:pic>
          </p:grpSp>
        </p:grpSp>
        <p:sp>
          <p:nvSpPr>
            <p:cNvPr id="2" name="Left Bracket 1"/>
            <p:cNvSpPr/>
            <p:nvPr/>
          </p:nvSpPr>
          <p:spPr>
            <a:xfrm>
              <a:off x="122346" y="4253235"/>
              <a:ext cx="219539" cy="2420337"/>
            </a:xfrm>
            <a:prstGeom prst="leftBracket">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ight Bracket 2"/>
            <p:cNvSpPr/>
            <p:nvPr/>
          </p:nvSpPr>
          <p:spPr>
            <a:xfrm>
              <a:off x="3738696" y="4211618"/>
              <a:ext cx="215041" cy="2420337"/>
            </a:xfrm>
            <a:prstGeom prst="rightBracket">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p:cNvSpPr/>
                <p:nvPr/>
              </p:nvSpPr>
              <p:spPr>
                <a:xfrm>
                  <a:off x="2581885" y="5027163"/>
                  <a:ext cx="11807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ea typeface="Cambria Math" panose="02040503050406030204" pitchFamily="18" charset="0"/>
                          </a:rPr>
                          <m:t>𝒎</m:t>
                        </m:r>
                        <m:r>
                          <a:rPr lang="en-US" sz="2400" b="1" i="1" smtClean="0">
                            <a:solidFill>
                              <a:schemeClr val="bg1"/>
                            </a:solidFill>
                            <a:latin typeface="Cambria Math" panose="02040503050406030204" pitchFamily="18" charset="0"/>
                            <a:ea typeface="Cambria Math" panose="02040503050406030204" pitchFamily="18" charset="0"/>
                          </a:rPr>
                          <m:t>×</m:t>
                        </m:r>
                        <m:r>
                          <a:rPr lang="en-US" sz="2400" b="1" i="1" smtClean="0">
                            <a:solidFill>
                              <a:schemeClr val="bg1"/>
                            </a:solidFill>
                            <a:latin typeface="Cambria Math" panose="02040503050406030204" pitchFamily="18" charset="0"/>
                            <a:ea typeface="Cambria Math" panose="02040503050406030204" pitchFamily="18" charset="0"/>
                          </a:rPr>
                          <m:t>𝒎</m:t>
                        </m:r>
                      </m:oMath>
                    </m:oMathPara>
                  </a14:m>
                  <a:endParaRPr lang="en-US" sz="2400" b="1" dirty="0"/>
                </a:p>
              </p:txBody>
            </p:sp>
          </mc:Choice>
          <mc:Fallback xmlns="">
            <p:sp>
              <p:nvSpPr>
                <p:cNvPr id="7" name="Rectangle 6"/>
                <p:cNvSpPr>
                  <a:spLocks noRot="1" noChangeAspect="1" noMove="1" noResize="1" noEditPoints="1" noAdjustHandles="1" noChangeArrowheads="1" noChangeShapeType="1" noTextEdit="1"/>
                </p:cNvSpPr>
                <p:nvPr/>
              </p:nvSpPr>
              <p:spPr>
                <a:xfrm>
                  <a:off x="2581885" y="5027163"/>
                  <a:ext cx="1180708" cy="461665"/>
                </a:xfrm>
                <a:prstGeom prst="rect">
                  <a:avLst/>
                </a:prstGeom>
                <a:blipFill>
                  <a:blip r:embed="rId9"/>
                  <a:stretch>
                    <a:fillRect/>
                  </a:stretch>
                </a:blipFill>
              </p:spPr>
              <p:txBody>
                <a:bodyPr/>
                <a:lstStyle/>
                <a:p>
                  <a:r>
                    <a:rPr lang="en-US">
                      <a:noFill/>
                    </a:rPr>
                    <a:t> </a:t>
                  </a:r>
                </a:p>
              </p:txBody>
            </p:sp>
          </mc:Fallback>
        </mc:AlternateContent>
      </p:grpSp>
      <p:sp>
        <p:nvSpPr>
          <p:cNvPr id="36" name="TextBox 35"/>
          <p:cNvSpPr txBox="1"/>
          <p:nvPr/>
        </p:nvSpPr>
        <p:spPr>
          <a:xfrm>
            <a:off x="6967010" y="225930"/>
            <a:ext cx="5224990" cy="400110"/>
          </a:xfrm>
          <a:prstGeom prst="rect">
            <a:avLst/>
          </a:prstGeom>
          <a:noFill/>
        </p:spPr>
        <p:txBody>
          <a:bodyPr wrap="square" rtlCol="0">
            <a:spAutoFit/>
          </a:bodyPr>
          <a:lstStyle/>
          <a:p>
            <a:r>
              <a:rPr lang="en-US" sz="1000" dirty="0" err="1">
                <a:solidFill>
                  <a:schemeClr val="bg1"/>
                </a:solidFill>
                <a:latin typeface="Arial" panose="020B0604020202020204" pitchFamily="34" charset="0"/>
                <a:cs typeface="Arial" panose="020B0604020202020204" pitchFamily="34" charset="0"/>
              </a:rPr>
              <a:t>Selvaraju</a:t>
            </a:r>
            <a:r>
              <a:rPr lang="en-US" sz="1000" dirty="0">
                <a:solidFill>
                  <a:schemeClr val="bg1"/>
                </a:solidFill>
                <a:latin typeface="Arial" panose="020B0604020202020204" pitchFamily="34" charset="0"/>
                <a:cs typeface="Arial" panose="020B0604020202020204" pitchFamily="34" charset="0"/>
              </a:rPr>
              <a:t>, </a:t>
            </a:r>
            <a:r>
              <a:rPr lang="en-US" sz="1000" dirty="0" err="1">
                <a:solidFill>
                  <a:schemeClr val="bg1"/>
                </a:solidFill>
                <a:latin typeface="Arial" panose="020B0604020202020204" pitchFamily="34" charset="0"/>
                <a:cs typeface="Arial" panose="020B0604020202020204" pitchFamily="34" charset="0"/>
              </a:rPr>
              <a:t>Ramprasaath</a:t>
            </a:r>
            <a:r>
              <a:rPr lang="en-US" sz="1000" dirty="0">
                <a:solidFill>
                  <a:schemeClr val="bg1"/>
                </a:solidFill>
                <a:latin typeface="Arial" panose="020B0604020202020204" pitchFamily="34" charset="0"/>
                <a:cs typeface="Arial" panose="020B0604020202020204" pitchFamily="34" charset="0"/>
              </a:rPr>
              <a:t> R., et al. </a:t>
            </a:r>
            <a:r>
              <a:rPr lang="en-US" sz="1000" dirty="0" err="1" smtClean="0">
                <a:solidFill>
                  <a:schemeClr val="bg1"/>
                </a:solidFill>
                <a:latin typeface="Arial" panose="020B0604020202020204" pitchFamily="34" charset="0"/>
                <a:cs typeface="Arial" panose="020B0604020202020204" pitchFamily="34" charset="0"/>
              </a:rPr>
              <a:t>arXiv</a:t>
            </a:r>
            <a:r>
              <a:rPr lang="en-US" sz="1000" dirty="0" smtClean="0">
                <a:solidFill>
                  <a:schemeClr val="bg1"/>
                </a:solidFill>
                <a:latin typeface="Arial" panose="020B0604020202020204" pitchFamily="34" charset="0"/>
                <a:cs typeface="Arial" panose="020B0604020202020204" pitchFamily="34" charset="0"/>
              </a:rPr>
              <a:t>: 1610.02391.</a:t>
            </a:r>
            <a:endParaRPr lang="en-US" sz="1000" dirty="0">
              <a:solidFill>
                <a:schemeClr val="bg1"/>
              </a:solidFill>
              <a:latin typeface="Arial" panose="020B0604020202020204" pitchFamily="34" charset="0"/>
              <a:cs typeface="Arial" panose="020B0604020202020204" pitchFamily="34" charset="0"/>
            </a:endParaRPr>
          </a:p>
          <a:p>
            <a:r>
              <a:rPr lang="en-US" sz="1000" dirty="0" smtClean="0">
                <a:solidFill>
                  <a:schemeClr val="bg1"/>
                </a:solidFill>
                <a:latin typeface="Arial" panose="020B0604020202020204" pitchFamily="34" charset="0"/>
                <a:cs typeface="Arial" panose="020B0604020202020204" pitchFamily="34" charset="0"/>
              </a:rPr>
              <a:t>Adebayo</a:t>
            </a:r>
            <a:r>
              <a:rPr lang="en-US" sz="1000" dirty="0">
                <a:solidFill>
                  <a:schemeClr val="bg1"/>
                </a:solidFill>
                <a:latin typeface="Arial" panose="020B0604020202020204" pitchFamily="34" charset="0"/>
                <a:cs typeface="Arial" panose="020B0604020202020204" pitchFamily="34" charset="0"/>
              </a:rPr>
              <a:t>, Julius, et al. </a:t>
            </a:r>
            <a:r>
              <a:rPr lang="en-US" sz="1000" dirty="0" smtClean="0">
                <a:solidFill>
                  <a:schemeClr val="bg1"/>
                </a:solidFill>
                <a:latin typeface="Arial" panose="020B0604020202020204" pitchFamily="34" charset="0"/>
                <a:cs typeface="Arial" panose="020B0604020202020204" pitchFamily="34" charset="0"/>
              </a:rPr>
              <a:t>arXiv:1810.03292.</a:t>
            </a:r>
            <a:endParaRPr lang="en-US" sz="1000" i="1" dirty="0" smtClean="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0" name="Rectangle 39"/>
              <p:cNvSpPr/>
              <p:nvPr/>
            </p:nvSpPr>
            <p:spPr>
              <a:xfrm>
                <a:off x="990153" y="1733853"/>
                <a:ext cx="198323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𝟐𝟓𝟔</m:t>
                      </m:r>
                      <m:r>
                        <a:rPr lang="en-US" sz="2400" b="1" i="1" smtClean="0">
                          <a:solidFill>
                            <a:schemeClr val="bg1"/>
                          </a:solidFill>
                          <a:latin typeface="Cambria Math" panose="02040503050406030204" pitchFamily="18" charset="0"/>
                          <a:ea typeface="Cambria Math" panose="02040503050406030204" pitchFamily="18" charset="0"/>
                        </a:rPr>
                        <m:t>×</m:t>
                      </m:r>
                      <m:r>
                        <a:rPr lang="en-US" sz="2400" b="1" i="1" smtClean="0">
                          <a:solidFill>
                            <a:schemeClr val="bg1"/>
                          </a:solidFill>
                          <a:latin typeface="Cambria Math" panose="02040503050406030204" pitchFamily="18" charset="0"/>
                        </a:rPr>
                        <m:t>𝟐𝟓𝟔</m:t>
                      </m:r>
                      <m:r>
                        <a:rPr lang="en-US" sz="2400" b="1" i="1">
                          <a:solidFill>
                            <a:schemeClr val="bg1"/>
                          </a:solidFill>
                          <a:latin typeface="Cambria Math" panose="02040503050406030204" pitchFamily="18" charset="0"/>
                          <a:ea typeface="Cambria Math" panose="02040503050406030204" pitchFamily="18" charset="0"/>
                        </a:rPr>
                        <m:t>×</m:t>
                      </m:r>
                      <m:r>
                        <a:rPr lang="en-US" sz="2400" b="1" i="1" smtClean="0">
                          <a:solidFill>
                            <a:schemeClr val="bg1"/>
                          </a:solidFill>
                          <a:latin typeface="Cambria Math" charset="0"/>
                          <a:ea typeface="Cambria Math" panose="02040503050406030204" pitchFamily="18" charset="0"/>
                        </a:rPr>
                        <m:t>𝟑</m:t>
                      </m:r>
                    </m:oMath>
                  </m:oMathPara>
                </a14:m>
                <a:endParaRPr lang="en-US" sz="2400" b="1" dirty="0"/>
              </a:p>
            </p:txBody>
          </p:sp>
        </mc:Choice>
        <mc:Fallback xmlns="">
          <p:sp>
            <p:nvSpPr>
              <p:cNvPr id="40" name="Rectangle 39"/>
              <p:cNvSpPr>
                <a:spLocks noRot="1" noChangeAspect="1" noMove="1" noResize="1" noEditPoints="1" noAdjustHandles="1" noChangeArrowheads="1" noChangeShapeType="1" noTextEdit="1"/>
              </p:cNvSpPr>
              <p:nvPr/>
            </p:nvSpPr>
            <p:spPr>
              <a:xfrm>
                <a:off x="990153" y="1733853"/>
                <a:ext cx="1983235" cy="461665"/>
              </a:xfrm>
              <a:prstGeom prst="rect">
                <a:avLst/>
              </a:prstGeom>
              <a:blipFill rotWithShape="0">
                <a:blip r:embed="rId10"/>
                <a:stretch>
                  <a:fillRect/>
                </a:stretch>
              </a:blipFill>
            </p:spPr>
            <p:txBody>
              <a:bodyPr/>
              <a:lstStyle/>
              <a:p>
                <a:r>
                  <a:rPr lang="en-US">
                    <a:noFill/>
                  </a:rPr>
                  <a:t> </a:t>
                </a:r>
              </a:p>
            </p:txBody>
          </p:sp>
        </mc:Fallback>
      </mc:AlternateContent>
      <p:grpSp>
        <p:nvGrpSpPr>
          <p:cNvPr id="24" name="Group 23"/>
          <p:cNvGrpSpPr/>
          <p:nvPr/>
        </p:nvGrpSpPr>
        <p:grpSpPr>
          <a:xfrm>
            <a:off x="5986008" y="4106430"/>
            <a:ext cx="3433553" cy="2329990"/>
            <a:chOff x="5986008" y="4106430"/>
            <a:chExt cx="3433553" cy="2329990"/>
          </a:xfrm>
        </p:grpSpPr>
        <p:grpSp>
          <p:nvGrpSpPr>
            <p:cNvPr id="11" name="Group 10"/>
            <p:cNvGrpSpPr/>
            <p:nvPr/>
          </p:nvGrpSpPr>
          <p:grpSpPr>
            <a:xfrm>
              <a:off x="5986008" y="4106430"/>
              <a:ext cx="3433553" cy="2329990"/>
              <a:chOff x="5986008" y="4106430"/>
              <a:chExt cx="3433553" cy="2329990"/>
            </a:xfrm>
          </p:grpSpPr>
          <p:pic>
            <p:nvPicPr>
              <p:cNvPr id="25" name="Picture 24"/>
              <p:cNvPicPr>
                <a:picLocks noChangeAspect="1"/>
              </p:cNvPicPr>
              <p:nvPr/>
            </p:nvPicPr>
            <p:blipFill rotWithShape="1">
              <a:blip r:embed="rId11">
                <a:extLst>
                  <a:ext uri="{28A0092B-C50C-407E-A947-70E740481C1C}">
                    <a14:useLocalDpi xmlns:a14="http://schemas.microsoft.com/office/drawing/2010/main" val="0"/>
                  </a:ext>
                </a:extLst>
              </a:blip>
              <a:srcRect l="23353" t="12671" r="20332" b="12242"/>
              <a:stretch/>
            </p:blipFill>
            <p:spPr>
              <a:xfrm>
                <a:off x="7089570" y="4106430"/>
                <a:ext cx="2329991" cy="2329990"/>
              </a:xfrm>
              <a:prstGeom prst="rect">
                <a:avLst/>
              </a:prstGeom>
            </p:spPr>
          </p:pic>
          <mc:AlternateContent xmlns:mc="http://schemas.openxmlformats.org/markup-compatibility/2006" xmlns:a14="http://schemas.microsoft.com/office/drawing/2010/main">
            <mc:Choice Requires="a14">
              <p:sp>
                <p:nvSpPr>
                  <p:cNvPr id="49" name="Rectangle 48"/>
                  <p:cNvSpPr/>
                  <p:nvPr/>
                </p:nvSpPr>
                <p:spPr>
                  <a:xfrm>
                    <a:off x="5986008" y="4878629"/>
                    <a:ext cx="58381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solidFill>
                                <a:schemeClr val="bg1"/>
                              </a:solidFill>
                              <a:latin typeface="Cambria Math" panose="02040503050406030204" pitchFamily="18" charset="0"/>
                            </a:rPr>
                            <m:t>=</m:t>
                          </m:r>
                        </m:oMath>
                      </m:oMathPara>
                    </a14:m>
                    <a:endParaRPr lang="en-US" sz="3200" dirty="0"/>
                  </a:p>
                </p:txBody>
              </p:sp>
            </mc:Choice>
            <mc:Fallback xmlns="">
              <p:sp>
                <p:nvSpPr>
                  <p:cNvPr id="49" name="Rectangle 48"/>
                  <p:cNvSpPr>
                    <a:spLocks noRot="1" noChangeAspect="1" noMove="1" noResize="1" noEditPoints="1" noAdjustHandles="1" noChangeArrowheads="1" noChangeShapeType="1" noTextEdit="1"/>
                  </p:cNvSpPr>
                  <p:nvPr/>
                </p:nvSpPr>
                <p:spPr>
                  <a:xfrm>
                    <a:off x="5986008" y="4878629"/>
                    <a:ext cx="583814" cy="584775"/>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Rectangle 40"/>
                <p:cNvSpPr/>
                <p:nvPr/>
              </p:nvSpPr>
              <p:spPr>
                <a:xfrm>
                  <a:off x="8237274" y="4504937"/>
                  <a:ext cx="11807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ea typeface="Cambria Math" panose="02040503050406030204" pitchFamily="18" charset="0"/>
                          </a:rPr>
                          <m:t>𝒎</m:t>
                        </m:r>
                        <m:r>
                          <a:rPr lang="en-US" sz="2400" b="1" i="1" smtClean="0">
                            <a:solidFill>
                              <a:schemeClr val="bg1"/>
                            </a:solidFill>
                            <a:latin typeface="Cambria Math" panose="02040503050406030204" pitchFamily="18" charset="0"/>
                            <a:ea typeface="Cambria Math" panose="02040503050406030204" pitchFamily="18" charset="0"/>
                          </a:rPr>
                          <m:t>×</m:t>
                        </m:r>
                        <m:r>
                          <a:rPr lang="en-US" sz="2400" b="1" i="1" smtClean="0">
                            <a:solidFill>
                              <a:schemeClr val="bg1"/>
                            </a:solidFill>
                            <a:latin typeface="Cambria Math" panose="02040503050406030204" pitchFamily="18" charset="0"/>
                            <a:ea typeface="Cambria Math" panose="02040503050406030204" pitchFamily="18" charset="0"/>
                          </a:rPr>
                          <m:t>𝒎</m:t>
                        </m:r>
                      </m:oMath>
                    </m:oMathPara>
                  </a14:m>
                  <a:endParaRPr lang="en-US" sz="2400" b="1" dirty="0"/>
                </a:p>
              </p:txBody>
            </p:sp>
          </mc:Choice>
          <mc:Fallback xmlns="">
            <p:sp>
              <p:nvSpPr>
                <p:cNvPr id="41" name="Rectangle 40"/>
                <p:cNvSpPr>
                  <a:spLocks noRot="1" noChangeAspect="1" noMove="1" noResize="1" noEditPoints="1" noAdjustHandles="1" noChangeArrowheads="1" noChangeShapeType="1" noTextEdit="1"/>
                </p:cNvSpPr>
                <p:nvPr/>
              </p:nvSpPr>
              <p:spPr>
                <a:xfrm>
                  <a:off x="8237274" y="4504937"/>
                  <a:ext cx="1180708" cy="461665"/>
                </a:xfrm>
                <a:prstGeom prst="rect">
                  <a:avLst/>
                </a:prstGeom>
                <a:blipFill>
                  <a:blip r:embed="rId13"/>
                  <a:stretch>
                    <a:fillRect/>
                  </a:stretch>
                </a:blipFill>
              </p:spPr>
              <p:txBody>
                <a:bodyPr/>
                <a:lstStyle/>
                <a:p>
                  <a:r>
                    <a:rPr lang="en-US">
                      <a:noFill/>
                    </a:rPr>
                    <a:t> </a:t>
                  </a:r>
                </a:p>
              </p:txBody>
            </p:sp>
          </mc:Fallback>
        </mc:AlternateContent>
      </p:grpSp>
      <p:grpSp>
        <p:nvGrpSpPr>
          <p:cNvPr id="19" name="Group 18"/>
          <p:cNvGrpSpPr/>
          <p:nvPr/>
        </p:nvGrpSpPr>
        <p:grpSpPr>
          <a:xfrm>
            <a:off x="6925260" y="3636890"/>
            <a:ext cx="3113702" cy="3113702"/>
            <a:chOff x="10783835" y="5657319"/>
            <a:chExt cx="3113702" cy="3113702"/>
          </a:xfrm>
        </p:grpSpPr>
        <p:pic>
          <p:nvPicPr>
            <p:cNvPr id="26" name="Picture 25"/>
            <p:cNvPicPr>
              <a:picLocks noChangeAspect="1"/>
            </p:cNvPicPr>
            <p:nvPr/>
          </p:nvPicPr>
          <p:blipFill rotWithShape="1">
            <a:blip r:embed="rId14">
              <a:extLst>
                <a:ext uri="{28A0092B-C50C-407E-A947-70E740481C1C}">
                  <a14:useLocalDpi xmlns:a14="http://schemas.microsoft.com/office/drawing/2010/main" val="0"/>
                </a:ext>
              </a:extLst>
            </a:blip>
            <a:srcRect l="22654" t="12364" r="21030" b="12550"/>
            <a:stretch/>
          </p:blipFill>
          <p:spPr>
            <a:xfrm>
              <a:off x="10783835" y="5657319"/>
              <a:ext cx="3113702" cy="3113702"/>
            </a:xfrm>
            <a:prstGeom prst="rect">
              <a:avLst/>
            </a:prstGeom>
          </p:spPr>
        </p:pic>
        <mc:AlternateContent xmlns:mc="http://schemas.openxmlformats.org/markup-compatibility/2006" xmlns:a14="http://schemas.microsoft.com/office/drawing/2010/main">
          <mc:Choice Requires="a14">
            <p:sp>
              <p:nvSpPr>
                <p:cNvPr id="39" name="Rectangle 38"/>
                <p:cNvSpPr/>
                <p:nvPr/>
              </p:nvSpPr>
              <p:spPr>
                <a:xfrm>
                  <a:off x="12114403" y="5673483"/>
                  <a:ext cx="17161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𝟐𝟓𝟔</m:t>
                        </m:r>
                        <m:r>
                          <a:rPr lang="en-US" sz="2400" b="1" i="1" smtClean="0">
                            <a:solidFill>
                              <a:schemeClr val="bg1"/>
                            </a:solidFill>
                            <a:latin typeface="Cambria Math" panose="02040503050406030204" pitchFamily="18" charset="0"/>
                            <a:ea typeface="Cambria Math" panose="02040503050406030204" pitchFamily="18" charset="0"/>
                          </a:rPr>
                          <m:t>×</m:t>
                        </m:r>
                        <m:r>
                          <a:rPr lang="en-US" sz="2400" b="1" i="1" smtClean="0">
                            <a:solidFill>
                              <a:schemeClr val="bg1"/>
                            </a:solidFill>
                            <a:latin typeface="Cambria Math" panose="02040503050406030204" pitchFamily="18" charset="0"/>
                          </a:rPr>
                          <m:t>𝟐𝟓𝟔</m:t>
                        </m:r>
                      </m:oMath>
                    </m:oMathPara>
                  </a14:m>
                  <a:endParaRPr lang="en-US" sz="2400" b="1" dirty="0"/>
                </a:p>
              </p:txBody>
            </p:sp>
          </mc:Choice>
          <mc:Fallback xmlns="">
            <p:sp>
              <p:nvSpPr>
                <p:cNvPr id="39" name="Rectangle 38"/>
                <p:cNvSpPr>
                  <a:spLocks noRot="1" noChangeAspect="1" noMove="1" noResize="1" noEditPoints="1" noAdjustHandles="1" noChangeArrowheads="1" noChangeShapeType="1" noTextEdit="1"/>
                </p:cNvSpPr>
                <p:nvPr/>
              </p:nvSpPr>
              <p:spPr>
                <a:xfrm>
                  <a:off x="12114403" y="5673483"/>
                  <a:ext cx="1716111" cy="461665"/>
                </a:xfrm>
                <a:prstGeom prst="rect">
                  <a:avLst/>
                </a:prstGeom>
                <a:blipFill>
                  <a:blip r:embed="rId15"/>
                  <a:stretch>
                    <a:fillRect/>
                  </a:stretch>
                </a:blipFill>
              </p:spPr>
              <p:txBody>
                <a:bodyPr/>
                <a:lstStyle/>
                <a:p>
                  <a:r>
                    <a:rPr lang="en-US">
                      <a:noFill/>
                    </a:rPr>
                    <a:t> </a:t>
                  </a:r>
                </a:p>
              </p:txBody>
            </p:sp>
          </mc:Fallback>
        </mc:AlternateContent>
      </p:grpSp>
      <p:pic>
        <p:nvPicPr>
          <p:cNvPr id="34" name="Picture 33"/>
          <p:cNvPicPr>
            <a:picLocks noChangeAspect="1"/>
          </p:cNvPicPr>
          <p:nvPr/>
        </p:nvPicPr>
        <p:blipFill rotWithShape="1">
          <a:blip r:embed="rId16">
            <a:extLst>
              <a:ext uri="{28A0092B-C50C-407E-A947-70E740481C1C}">
                <a14:useLocalDpi xmlns:a14="http://schemas.microsoft.com/office/drawing/2010/main" val="0"/>
              </a:ext>
            </a:extLst>
          </a:blip>
          <a:srcRect l="76550" t="15965" r="11345" b="15438"/>
          <a:stretch/>
        </p:blipFill>
        <p:spPr>
          <a:xfrm>
            <a:off x="10718674" y="941078"/>
            <a:ext cx="999589" cy="5664330"/>
          </a:xfrm>
          <a:prstGeom prst="rect">
            <a:avLst/>
          </a:prstGeom>
        </p:spPr>
      </p:pic>
      <p:sp>
        <p:nvSpPr>
          <p:cNvPr id="37" name="TextBox 36"/>
          <p:cNvSpPr txBox="1"/>
          <p:nvPr/>
        </p:nvSpPr>
        <p:spPr>
          <a:xfrm>
            <a:off x="10147097" y="-2163"/>
            <a:ext cx="1851063" cy="1015663"/>
          </a:xfrm>
          <a:prstGeom prst="rect">
            <a:avLst/>
          </a:prstGeom>
          <a:noFill/>
          <a:ln>
            <a:noFill/>
          </a:ln>
        </p:spPr>
        <p:txBody>
          <a:bodyPr wrap="square" rtlCol="0">
            <a:spAutoFit/>
          </a:bodyPr>
          <a:lstStyle/>
          <a:p>
            <a:pPr algn="ctr">
              <a:defRPr/>
            </a:pPr>
            <a:r>
              <a:rPr lang="en-US" sz="2000" b="1" dirty="0" smtClean="0">
                <a:solidFill>
                  <a:prstClr val="white"/>
                </a:solidFill>
              </a:rPr>
              <a:t>Normalized Grad-CAM activations</a:t>
            </a:r>
            <a:endParaRPr lang="en-US" sz="2000" b="1" dirty="0">
              <a:solidFill>
                <a:prstClr val="white"/>
              </a:solidFill>
            </a:endParaRPr>
          </a:p>
        </p:txBody>
      </p:sp>
    </p:spTree>
    <p:extLst>
      <p:ext uri="{BB962C8B-B14F-4D97-AF65-F5344CB8AC3E}">
        <p14:creationId xmlns:p14="http://schemas.microsoft.com/office/powerpoint/2010/main" val="235244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animBg="1"/>
      <p:bldP spid="29"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76550" t="15965" r="11345" b="15438"/>
          <a:stretch/>
        </p:blipFill>
        <p:spPr>
          <a:xfrm>
            <a:off x="10718674" y="941078"/>
            <a:ext cx="999589" cy="5664330"/>
          </a:xfrm>
          <a:prstGeom prst="rect">
            <a:avLst/>
          </a:prstGeom>
        </p:spPr>
      </p:pic>
      <p:grpSp>
        <p:nvGrpSpPr>
          <p:cNvPr id="21" name="Group 20"/>
          <p:cNvGrpSpPr/>
          <p:nvPr/>
        </p:nvGrpSpPr>
        <p:grpSpPr>
          <a:xfrm>
            <a:off x="-1306795" y="1336745"/>
            <a:ext cx="11623508" cy="3989234"/>
            <a:chOff x="-1306795" y="1336745"/>
            <a:chExt cx="11623508" cy="3989234"/>
          </a:xfrm>
        </p:grpSpPr>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35224" r="8540" b="35323"/>
            <a:stretch/>
          </p:blipFill>
          <p:spPr>
            <a:xfrm>
              <a:off x="-1306795" y="1582851"/>
              <a:ext cx="11623508" cy="3743128"/>
            </a:xfrm>
            <a:prstGeom prst="rect">
              <a:avLst/>
            </a:prstGeom>
          </p:spPr>
        </p:pic>
        <p:sp>
          <p:nvSpPr>
            <p:cNvPr id="6" name="TextBox 5"/>
            <p:cNvSpPr txBox="1"/>
            <p:nvPr/>
          </p:nvSpPr>
          <p:spPr>
            <a:xfrm>
              <a:off x="1417683" y="2120458"/>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0.00</a:t>
              </a:r>
              <a:endParaRPr lang="en-US" sz="2000" b="1" dirty="0">
                <a:solidFill>
                  <a:prstClr val="white"/>
                </a:solidFill>
              </a:endParaRPr>
            </a:p>
          </p:txBody>
        </p:sp>
        <p:sp>
          <p:nvSpPr>
            <p:cNvPr id="8" name="TextBox 7"/>
            <p:cNvSpPr txBox="1"/>
            <p:nvPr/>
          </p:nvSpPr>
          <p:spPr>
            <a:xfrm>
              <a:off x="-198888" y="1409244"/>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True label</a:t>
              </a:r>
              <a:endParaRPr lang="en-US" sz="2000" b="1" dirty="0">
                <a:solidFill>
                  <a:prstClr val="white"/>
                </a:solidFill>
              </a:endParaRPr>
            </a:p>
          </p:txBody>
        </p:sp>
        <p:sp>
          <p:nvSpPr>
            <p:cNvPr id="9" name="TextBox 8"/>
            <p:cNvSpPr txBox="1"/>
            <p:nvPr/>
          </p:nvSpPr>
          <p:spPr>
            <a:xfrm>
              <a:off x="1692288" y="1336745"/>
              <a:ext cx="2227870" cy="707886"/>
            </a:xfrm>
            <a:prstGeom prst="rect">
              <a:avLst/>
            </a:prstGeom>
            <a:noFill/>
            <a:ln>
              <a:noFill/>
            </a:ln>
          </p:spPr>
          <p:txBody>
            <a:bodyPr wrap="square" rtlCol="0">
              <a:spAutoFit/>
            </a:bodyPr>
            <a:lstStyle/>
            <a:p>
              <a:pPr algn="ctr">
                <a:defRPr/>
              </a:pPr>
              <a:r>
                <a:rPr lang="en-US" sz="2000" b="1" dirty="0" smtClean="0">
                  <a:solidFill>
                    <a:prstClr val="white"/>
                  </a:solidFill>
                </a:rPr>
                <a:t>CNN_IQA </a:t>
              </a:r>
            </a:p>
            <a:p>
              <a:pPr algn="ctr">
                <a:defRPr/>
              </a:pPr>
              <a:r>
                <a:rPr lang="en-US" sz="2000" b="1" dirty="0" smtClean="0">
                  <a:solidFill>
                    <a:prstClr val="white"/>
                  </a:solidFill>
                </a:rPr>
                <a:t>score and label</a:t>
              </a:r>
              <a:endParaRPr lang="en-US" sz="2000" b="1" dirty="0">
                <a:solidFill>
                  <a:prstClr val="white"/>
                </a:solidFill>
              </a:endParaRPr>
            </a:p>
          </p:txBody>
        </p:sp>
        <p:sp>
          <p:nvSpPr>
            <p:cNvPr id="10" name="TextBox 9"/>
            <p:cNvSpPr txBox="1"/>
            <p:nvPr/>
          </p:nvSpPr>
          <p:spPr>
            <a:xfrm>
              <a:off x="3987128" y="1336745"/>
              <a:ext cx="2227870" cy="400110"/>
            </a:xfrm>
            <a:prstGeom prst="rect">
              <a:avLst/>
            </a:prstGeom>
            <a:noFill/>
            <a:ln>
              <a:noFill/>
            </a:ln>
          </p:spPr>
          <p:txBody>
            <a:bodyPr wrap="square" rtlCol="0">
              <a:spAutoFit/>
            </a:bodyPr>
            <a:lstStyle/>
            <a:p>
              <a:pPr algn="ctr">
                <a:defRPr/>
              </a:pPr>
              <a:r>
                <a:rPr lang="en-US" sz="2000" b="1" dirty="0" smtClean="0">
                  <a:solidFill>
                    <a:prstClr val="white"/>
                  </a:solidFill>
                </a:rPr>
                <a:t>Grad-CAM</a:t>
              </a:r>
              <a:endParaRPr lang="en-US" sz="2000" b="1" dirty="0">
                <a:solidFill>
                  <a:prstClr val="white"/>
                </a:solidFill>
              </a:endParaRPr>
            </a:p>
          </p:txBody>
        </p:sp>
        <p:sp>
          <p:nvSpPr>
            <p:cNvPr id="11" name="TextBox 10"/>
            <p:cNvSpPr txBox="1"/>
            <p:nvPr/>
          </p:nvSpPr>
          <p:spPr>
            <a:xfrm>
              <a:off x="7447552" y="1336745"/>
              <a:ext cx="2227870" cy="400110"/>
            </a:xfrm>
            <a:prstGeom prst="rect">
              <a:avLst/>
            </a:prstGeom>
            <a:noFill/>
            <a:ln>
              <a:noFill/>
            </a:ln>
          </p:spPr>
          <p:txBody>
            <a:bodyPr wrap="square" rtlCol="0">
              <a:spAutoFit/>
            </a:bodyPr>
            <a:lstStyle/>
            <a:p>
              <a:pPr algn="ctr">
                <a:defRPr/>
              </a:pPr>
              <a:r>
                <a:rPr lang="en-US" sz="2000" b="1" dirty="0" smtClean="0">
                  <a:solidFill>
                    <a:prstClr val="white"/>
                  </a:solidFill>
                </a:rPr>
                <a:t>Grad-CAM overlaid</a:t>
              </a:r>
              <a:endParaRPr lang="en-US" sz="2000" b="1" dirty="0">
                <a:solidFill>
                  <a:prstClr val="white"/>
                </a:solidFill>
              </a:endParaRPr>
            </a:p>
          </p:txBody>
        </p:sp>
        <p:pic>
          <p:nvPicPr>
            <p:cNvPr id="15" name="Picture 2" descr="heckmar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4583" y="2057751"/>
              <a:ext cx="430008" cy="4300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eckmar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595" y="1982961"/>
              <a:ext cx="430008" cy="43000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10147097" y="-2163"/>
            <a:ext cx="1851063" cy="1015663"/>
          </a:xfrm>
          <a:prstGeom prst="rect">
            <a:avLst/>
          </a:prstGeom>
          <a:noFill/>
          <a:ln>
            <a:noFill/>
          </a:ln>
        </p:spPr>
        <p:txBody>
          <a:bodyPr wrap="square" rtlCol="0">
            <a:spAutoFit/>
          </a:bodyPr>
          <a:lstStyle/>
          <a:p>
            <a:pPr algn="ctr">
              <a:defRPr/>
            </a:pPr>
            <a:r>
              <a:rPr lang="en-US" sz="2000" b="1" dirty="0" smtClean="0">
                <a:solidFill>
                  <a:prstClr val="white"/>
                </a:solidFill>
              </a:rPr>
              <a:t>Normalized Grad-CAM activations</a:t>
            </a:r>
            <a:endParaRPr lang="en-US" sz="2000" b="1" dirty="0">
              <a:solidFill>
                <a:prstClr val="white"/>
              </a:solidFill>
            </a:endParaRPr>
          </a:p>
        </p:txBody>
      </p:sp>
    </p:spTree>
    <p:extLst>
      <p:ext uri="{BB962C8B-B14F-4D97-AF65-F5344CB8AC3E}">
        <p14:creationId xmlns:p14="http://schemas.microsoft.com/office/powerpoint/2010/main" val="198439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5025" r="9367" b="34925"/>
          <a:stretch/>
        </p:blipFill>
        <p:spPr>
          <a:xfrm>
            <a:off x="-1508289" y="1575148"/>
            <a:ext cx="11819636" cy="3918861"/>
          </a:xfrm>
          <a:prstGeom prst="rect">
            <a:avLst/>
          </a:prstGeom>
        </p:spPr>
      </p:pic>
      <p:pic>
        <p:nvPicPr>
          <p:cNvPr id="5" name="Picture 4" descr="NG: small Â· medium Â· large - Red Cross Mark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434" y="2023655"/>
            <a:ext cx="474573" cy="5937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7683" y="2120458"/>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0.93</a:t>
            </a:r>
            <a:endParaRPr lang="en-US" sz="2000" b="1" dirty="0">
              <a:solidFill>
                <a:prstClr val="white"/>
              </a:solidFill>
            </a:endParaRPr>
          </a:p>
        </p:txBody>
      </p:sp>
      <p:sp>
        <p:nvSpPr>
          <p:cNvPr id="8" name="TextBox 7"/>
          <p:cNvSpPr txBox="1"/>
          <p:nvPr/>
        </p:nvSpPr>
        <p:spPr>
          <a:xfrm>
            <a:off x="-261861" y="1401092"/>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True label</a:t>
            </a:r>
            <a:endParaRPr lang="en-US" sz="2000" b="1" dirty="0">
              <a:solidFill>
                <a:prstClr val="white"/>
              </a:solidFill>
            </a:endParaRPr>
          </a:p>
        </p:txBody>
      </p:sp>
      <p:sp>
        <p:nvSpPr>
          <p:cNvPr id="9" name="TextBox 8"/>
          <p:cNvSpPr txBox="1"/>
          <p:nvPr/>
        </p:nvSpPr>
        <p:spPr>
          <a:xfrm>
            <a:off x="1692288" y="1336745"/>
            <a:ext cx="2227870" cy="707886"/>
          </a:xfrm>
          <a:prstGeom prst="rect">
            <a:avLst/>
          </a:prstGeom>
          <a:noFill/>
          <a:ln>
            <a:noFill/>
          </a:ln>
        </p:spPr>
        <p:txBody>
          <a:bodyPr wrap="square" rtlCol="0">
            <a:spAutoFit/>
          </a:bodyPr>
          <a:lstStyle/>
          <a:p>
            <a:pPr algn="ctr">
              <a:defRPr/>
            </a:pPr>
            <a:r>
              <a:rPr lang="en-US" sz="2000" b="1" dirty="0" smtClean="0">
                <a:solidFill>
                  <a:prstClr val="white"/>
                </a:solidFill>
              </a:rPr>
              <a:t>CNN_IQA </a:t>
            </a:r>
          </a:p>
          <a:p>
            <a:pPr algn="ctr">
              <a:defRPr/>
            </a:pPr>
            <a:r>
              <a:rPr lang="en-US" sz="2000" b="1" dirty="0" smtClean="0">
                <a:solidFill>
                  <a:prstClr val="white"/>
                </a:solidFill>
              </a:rPr>
              <a:t>score and label</a:t>
            </a:r>
            <a:endParaRPr lang="en-US" sz="2000" b="1" dirty="0">
              <a:solidFill>
                <a:prstClr val="white"/>
              </a:solidFill>
            </a:endParaRPr>
          </a:p>
        </p:txBody>
      </p:sp>
      <p:sp>
        <p:nvSpPr>
          <p:cNvPr id="10" name="TextBox 9"/>
          <p:cNvSpPr txBox="1"/>
          <p:nvPr/>
        </p:nvSpPr>
        <p:spPr>
          <a:xfrm>
            <a:off x="3987128" y="1336745"/>
            <a:ext cx="2227870" cy="400110"/>
          </a:xfrm>
          <a:prstGeom prst="rect">
            <a:avLst/>
          </a:prstGeom>
          <a:noFill/>
          <a:ln>
            <a:noFill/>
          </a:ln>
        </p:spPr>
        <p:txBody>
          <a:bodyPr wrap="square" rtlCol="0">
            <a:spAutoFit/>
          </a:bodyPr>
          <a:lstStyle/>
          <a:p>
            <a:pPr algn="ctr">
              <a:defRPr/>
            </a:pPr>
            <a:r>
              <a:rPr lang="en-US" sz="2000" b="1" dirty="0" smtClean="0">
                <a:solidFill>
                  <a:prstClr val="white"/>
                </a:solidFill>
              </a:rPr>
              <a:t>Grad-CAM</a:t>
            </a:r>
            <a:endParaRPr lang="en-US" sz="2000" b="1" dirty="0">
              <a:solidFill>
                <a:prstClr val="white"/>
              </a:solidFill>
            </a:endParaRPr>
          </a:p>
        </p:txBody>
      </p:sp>
      <p:sp>
        <p:nvSpPr>
          <p:cNvPr id="11" name="TextBox 10"/>
          <p:cNvSpPr txBox="1"/>
          <p:nvPr/>
        </p:nvSpPr>
        <p:spPr>
          <a:xfrm>
            <a:off x="7447552" y="1336745"/>
            <a:ext cx="2227870" cy="400110"/>
          </a:xfrm>
          <a:prstGeom prst="rect">
            <a:avLst/>
          </a:prstGeom>
          <a:noFill/>
          <a:ln>
            <a:noFill/>
          </a:ln>
        </p:spPr>
        <p:txBody>
          <a:bodyPr wrap="square" rtlCol="0">
            <a:spAutoFit/>
          </a:bodyPr>
          <a:lstStyle/>
          <a:p>
            <a:pPr algn="ctr">
              <a:defRPr/>
            </a:pPr>
            <a:r>
              <a:rPr lang="en-US" sz="2000" b="1" dirty="0" smtClean="0">
                <a:solidFill>
                  <a:prstClr val="white"/>
                </a:solidFill>
              </a:rPr>
              <a:t>Grad-CAM overlaid</a:t>
            </a:r>
            <a:endParaRPr lang="en-US" sz="2000" b="1" dirty="0">
              <a:solidFill>
                <a:prstClr val="white"/>
              </a:solidFill>
            </a:endParaRPr>
          </a:p>
        </p:txBody>
      </p:sp>
      <p:pic>
        <p:nvPicPr>
          <p:cNvPr id="14" name="Picture 13" descr="NG: small Â· medium Â· large - Red Cross Mark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934" y="2023655"/>
            <a:ext cx="474573" cy="59371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H="1" flipV="1">
            <a:off x="2631693" y="3549675"/>
            <a:ext cx="704027" cy="3559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76550" t="15965" r="11345" b="15438"/>
          <a:stretch/>
        </p:blipFill>
        <p:spPr>
          <a:xfrm>
            <a:off x="10718674" y="941078"/>
            <a:ext cx="999589" cy="5664330"/>
          </a:xfrm>
          <a:prstGeom prst="rect">
            <a:avLst/>
          </a:prstGeom>
        </p:spPr>
      </p:pic>
      <p:sp>
        <p:nvSpPr>
          <p:cNvPr id="19" name="TextBox 18"/>
          <p:cNvSpPr txBox="1"/>
          <p:nvPr/>
        </p:nvSpPr>
        <p:spPr>
          <a:xfrm>
            <a:off x="10147097" y="-2163"/>
            <a:ext cx="1851063" cy="1015663"/>
          </a:xfrm>
          <a:prstGeom prst="rect">
            <a:avLst/>
          </a:prstGeom>
          <a:noFill/>
          <a:ln>
            <a:noFill/>
          </a:ln>
        </p:spPr>
        <p:txBody>
          <a:bodyPr wrap="square" rtlCol="0">
            <a:spAutoFit/>
          </a:bodyPr>
          <a:lstStyle/>
          <a:p>
            <a:pPr algn="ctr">
              <a:defRPr/>
            </a:pPr>
            <a:r>
              <a:rPr lang="en-US" sz="2000" b="1" dirty="0" smtClean="0">
                <a:solidFill>
                  <a:prstClr val="white"/>
                </a:solidFill>
              </a:rPr>
              <a:t>Normalized Grad-CAM activations</a:t>
            </a:r>
            <a:endParaRPr lang="en-US" sz="2000" b="1" dirty="0">
              <a:solidFill>
                <a:prstClr val="white"/>
              </a:solidFill>
            </a:endParaRPr>
          </a:p>
        </p:txBody>
      </p:sp>
    </p:spTree>
    <p:extLst>
      <p:ext uri="{BB962C8B-B14F-4D97-AF65-F5344CB8AC3E}">
        <p14:creationId xmlns:p14="http://schemas.microsoft.com/office/powerpoint/2010/main" val="8910771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2" name="Straight Arrow Connector 51"/>
          <p:cNvCxnSpPr/>
          <p:nvPr/>
        </p:nvCxnSpPr>
        <p:spPr>
          <a:xfrm>
            <a:off x="1514901" y="658094"/>
            <a:ext cx="0" cy="5861302"/>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53176" y="867750"/>
            <a:ext cx="3094326" cy="400110"/>
          </a:xfrm>
          <a:prstGeom prst="rect">
            <a:avLst/>
          </a:prstGeom>
          <a:noFill/>
          <a:ln>
            <a:noFill/>
          </a:ln>
        </p:spPr>
        <p:txBody>
          <a:bodyPr wrap="square" rtlCol="0">
            <a:spAutoFit/>
          </a:bodyPr>
          <a:lstStyle/>
          <a:p>
            <a:pPr algn="ctr">
              <a:defRPr/>
            </a:pPr>
            <a:r>
              <a:rPr lang="en-US" sz="2000" b="1" dirty="0" smtClean="0">
                <a:solidFill>
                  <a:prstClr val="white"/>
                </a:solidFill>
              </a:rPr>
              <a:t>Good, 0.00</a:t>
            </a:r>
            <a:endParaRPr lang="en-US" sz="2000" b="1" dirty="0">
              <a:solidFill>
                <a:prstClr val="white"/>
              </a:solidFill>
            </a:endParaRPr>
          </a:p>
        </p:txBody>
      </p:sp>
      <p:sp>
        <p:nvSpPr>
          <p:cNvPr id="55" name="TextBox 54"/>
          <p:cNvSpPr txBox="1"/>
          <p:nvPr/>
        </p:nvSpPr>
        <p:spPr>
          <a:xfrm>
            <a:off x="-829673" y="5971355"/>
            <a:ext cx="3094326" cy="400110"/>
          </a:xfrm>
          <a:prstGeom prst="rect">
            <a:avLst/>
          </a:prstGeom>
          <a:noFill/>
          <a:ln>
            <a:noFill/>
          </a:ln>
        </p:spPr>
        <p:txBody>
          <a:bodyPr wrap="square" rtlCol="0">
            <a:spAutoFit/>
          </a:bodyPr>
          <a:lstStyle/>
          <a:p>
            <a:pPr algn="ctr">
              <a:defRPr/>
            </a:pPr>
            <a:r>
              <a:rPr lang="en-US" sz="2000" b="1" dirty="0" smtClean="0">
                <a:solidFill>
                  <a:prstClr val="white"/>
                </a:solidFill>
              </a:rPr>
              <a:t>Bad, 1.00</a:t>
            </a:r>
            <a:endParaRPr lang="en-US" sz="2000" b="1" dirty="0">
              <a:solidFill>
                <a:prstClr val="white"/>
              </a:solidFill>
            </a:endParaRPr>
          </a:p>
        </p:txBody>
      </p:sp>
      <p:pic>
        <p:nvPicPr>
          <p:cNvPr id="59" name="Picture 2" descr="heckma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315" y="433247"/>
            <a:ext cx="430008" cy="4300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eckma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776" y="1774576"/>
            <a:ext cx="430008" cy="43000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eckma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9936" y="2972467"/>
            <a:ext cx="430008" cy="430008"/>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859115" y="56354"/>
            <a:ext cx="3094326" cy="400110"/>
          </a:xfrm>
          <a:prstGeom prst="rect">
            <a:avLst/>
          </a:prstGeom>
          <a:noFill/>
          <a:ln>
            <a:noFill/>
          </a:ln>
        </p:spPr>
        <p:txBody>
          <a:bodyPr wrap="square" rtlCol="0">
            <a:spAutoFit/>
          </a:bodyPr>
          <a:lstStyle/>
          <a:p>
            <a:pPr algn="ctr">
              <a:defRPr/>
            </a:pPr>
            <a:r>
              <a:rPr lang="en-US" sz="2000" b="1" dirty="0" smtClean="0">
                <a:solidFill>
                  <a:prstClr val="white"/>
                </a:solidFill>
              </a:rPr>
              <a:t>True label</a:t>
            </a:r>
            <a:endParaRPr lang="en-US" sz="2000" b="1" dirty="0">
              <a:solidFill>
                <a:prstClr val="white"/>
              </a:solidFill>
            </a:endParaRPr>
          </a:p>
        </p:txBody>
      </p:sp>
      <p:pic>
        <p:nvPicPr>
          <p:cNvPr id="63" name="Picture 4" descr="NG: small Â· medium Â· large - Red Cross Mark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8550" y="4348838"/>
            <a:ext cx="305827" cy="3826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NG: small Â· medium Â· large - Red Cross Mark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8159" y="5636538"/>
            <a:ext cx="336218" cy="420627"/>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p:nvPr/>
        </p:nvGrpSpPr>
        <p:grpSpPr>
          <a:xfrm>
            <a:off x="2468809" y="-35575"/>
            <a:ext cx="7633028" cy="6874912"/>
            <a:chOff x="1862143" y="-49792"/>
            <a:chExt cx="7633028" cy="6874912"/>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455" y="341982"/>
              <a:ext cx="6483138" cy="6483138"/>
            </a:xfrm>
            <a:prstGeom prst="rect">
              <a:avLst/>
            </a:prstGeom>
          </p:spPr>
        </p:pic>
        <p:sp>
          <p:nvSpPr>
            <p:cNvPr id="6" name="TextBox 5"/>
            <p:cNvSpPr txBox="1"/>
            <p:nvPr/>
          </p:nvSpPr>
          <p:spPr>
            <a:xfrm>
              <a:off x="1862143" y="-49792"/>
              <a:ext cx="3094326" cy="707886"/>
            </a:xfrm>
            <a:prstGeom prst="rect">
              <a:avLst/>
            </a:prstGeom>
            <a:noFill/>
            <a:ln>
              <a:noFill/>
            </a:ln>
          </p:spPr>
          <p:txBody>
            <a:bodyPr wrap="square" rtlCol="0">
              <a:spAutoFit/>
            </a:bodyPr>
            <a:lstStyle/>
            <a:p>
              <a:pPr algn="ctr">
                <a:defRPr/>
              </a:pPr>
              <a:r>
                <a:rPr lang="en-US" sz="2000" b="1" dirty="0" smtClean="0">
                  <a:solidFill>
                    <a:prstClr val="white"/>
                  </a:solidFill>
                </a:rPr>
                <a:t>CNN_IQA </a:t>
              </a:r>
            </a:p>
            <a:p>
              <a:pPr algn="ctr">
                <a:defRPr/>
              </a:pPr>
              <a:r>
                <a:rPr lang="en-US" sz="2000" b="1" dirty="0" smtClean="0">
                  <a:solidFill>
                    <a:prstClr val="white"/>
                  </a:solidFill>
                </a:rPr>
                <a:t>score and label</a:t>
              </a:r>
              <a:endParaRPr lang="en-US" sz="2000" b="1" dirty="0">
                <a:solidFill>
                  <a:prstClr val="white"/>
                </a:solidFill>
              </a:endParaRPr>
            </a:p>
          </p:txBody>
        </p:sp>
        <p:pic>
          <p:nvPicPr>
            <p:cNvPr id="4" name="Picture 2" descr="heckma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8356" y="415964"/>
              <a:ext cx="379293" cy="379293"/>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rot="19084424">
              <a:off x="3831336" y="855583"/>
              <a:ext cx="494315" cy="62760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2" name="Picture 2" descr="heckma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6188" y="1716393"/>
              <a:ext cx="389166" cy="3891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NG: small Â· medium Â· large - Red Cross Mark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2267" y="2994617"/>
              <a:ext cx="291473" cy="36464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NG: small Â· medium Â· large - Red Cross Mark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9002" y="4333117"/>
              <a:ext cx="305827" cy="38260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3689713" y="447584"/>
              <a:ext cx="1480977" cy="400110"/>
            </a:xfrm>
            <a:prstGeom prst="rect">
              <a:avLst/>
            </a:prstGeom>
            <a:noFill/>
            <a:ln>
              <a:noFill/>
            </a:ln>
          </p:spPr>
          <p:txBody>
            <a:bodyPr wrap="square" rtlCol="0">
              <a:spAutoFit/>
            </a:bodyPr>
            <a:lstStyle/>
            <a:p>
              <a:pPr algn="ctr">
                <a:defRPr/>
              </a:pPr>
              <a:r>
                <a:rPr lang="en-US" sz="2000" b="1" dirty="0" smtClean="0">
                  <a:solidFill>
                    <a:prstClr val="white"/>
                  </a:solidFill>
                </a:rPr>
                <a:t>0.00</a:t>
              </a:r>
              <a:endParaRPr lang="en-US" sz="2000" b="1" dirty="0">
                <a:solidFill>
                  <a:prstClr val="white"/>
                </a:solidFill>
              </a:endParaRPr>
            </a:p>
          </p:txBody>
        </p:sp>
        <p:sp>
          <p:nvSpPr>
            <p:cNvPr id="36" name="TextBox 35"/>
            <p:cNvSpPr txBox="1"/>
            <p:nvPr/>
          </p:nvSpPr>
          <p:spPr>
            <a:xfrm>
              <a:off x="3512091" y="1717621"/>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0.26</a:t>
              </a:r>
              <a:endParaRPr lang="en-US" sz="2000" b="1" dirty="0">
                <a:solidFill>
                  <a:prstClr val="white"/>
                </a:solidFill>
              </a:endParaRPr>
            </a:p>
          </p:txBody>
        </p:sp>
        <p:sp>
          <p:nvSpPr>
            <p:cNvPr id="37" name="TextBox 36"/>
            <p:cNvSpPr txBox="1"/>
            <p:nvPr/>
          </p:nvSpPr>
          <p:spPr>
            <a:xfrm>
              <a:off x="3512091" y="3010408"/>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0.59</a:t>
              </a:r>
              <a:endParaRPr lang="en-US" sz="2000" b="1" dirty="0">
                <a:solidFill>
                  <a:prstClr val="white"/>
                </a:solidFill>
              </a:endParaRPr>
            </a:p>
          </p:txBody>
        </p:sp>
        <p:sp>
          <p:nvSpPr>
            <p:cNvPr id="38" name="TextBox 37"/>
            <p:cNvSpPr txBox="1"/>
            <p:nvPr/>
          </p:nvSpPr>
          <p:spPr>
            <a:xfrm>
              <a:off x="3453126" y="5557028"/>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1.00</a:t>
              </a:r>
              <a:endParaRPr lang="en-US" sz="2000" b="1" dirty="0">
                <a:solidFill>
                  <a:prstClr val="white"/>
                </a:solidFill>
              </a:endParaRPr>
            </a:p>
          </p:txBody>
        </p:sp>
        <p:sp>
          <p:nvSpPr>
            <p:cNvPr id="39" name="TextBox 38"/>
            <p:cNvSpPr txBox="1"/>
            <p:nvPr/>
          </p:nvSpPr>
          <p:spPr>
            <a:xfrm>
              <a:off x="3514122" y="4264241"/>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0.93</a:t>
              </a:r>
              <a:endParaRPr lang="en-US" sz="2000" b="1" dirty="0">
                <a:solidFill>
                  <a:prstClr val="white"/>
                </a:solidFill>
              </a:endParaRPr>
            </a:p>
          </p:txBody>
        </p:sp>
        <p:pic>
          <p:nvPicPr>
            <p:cNvPr id="41" name="Picture 4" descr="NG: small Â· medium Â· large - Red Cross Mark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0697" y="5620818"/>
              <a:ext cx="336218" cy="420627"/>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rot="19084424">
              <a:off x="3884504" y="1969519"/>
              <a:ext cx="569734" cy="5633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rot="19084424">
              <a:off x="3892746" y="3244865"/>
              <a:ext cx="461708" cy="5801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rot="19084424">
              <a:off x="4029803" y="4599929"/>
              <a:ext cx="624557" cy="59346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rot="19084424">
              <a:off x="3774273" y="5897748"/>
              <a:ext cx="488849" cy="52560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TextBox 71"/>
            <p:cNvSpPr txBox="1"/>
            <p:nvPr/>
          </p:nvSpPr>
          <p:spPr>
            <a:xfrm>
              <a:off x="4489165" y="-16380"/>
              <a:ext cx="3094326" cy="400110"/>
            </a:xfrm>
            <a:prstGeom prst="rect">
              <a:avLst/>
            </a:prstGeom>
            <a:noFill/>
            <a:ln>
              <a:noFill/>
            </a:ln>
          </p:spPr>
          <p:txBody>
            <a:bodyPr wrap="square" rtlCol="0">
              <a:spAutoFit/>
            </a:bodyPr>
            <a:lstStyle/>
            <a:p>
              <a:pPr algn="ctr">
                <a:defRPr/>
              </a:pPr>
              <a:r>
                <a:rPr lang="en-US" sz="2000" b="1" dirty="0" smtClean="0">
                  <a:solidFill>
                    <a:prstClr val="white"/>
                  </a:solidFill>
                </a:rPr>
                <a:t>Grad-CAM</a:t>
              </a:r>
              <a:endParaRPr lang="en-US" sz="2000" b="1" dirty="0">
                <a:solidFill>
                  <a:prstClr val="white"/>
                </a:solidFill>
              </a:endParaRPr>
            </a:p>
          </p:txBody>
        </p:sp>
        <p:sp>
          <p:nvSpPr>
            <p:cNvPr id="73" name="TextBox 72"/>
            <p:cNvSpPr txBox="1"/>
            <p:nvPr/>
          </p:nvSpPr>
          <p:spPr>
            <a:xfrm>
              <a:off x="6400845" y="-263"/>
              <a:ext cx="3094326" cy="400110"/>
            </a:xfrm>
            <a:prstGeom prst="rect">
              <a:avLst/>
            </a:prstGeom>
            <a:noFill/>
            <a:ln>
              <a:noFill/>
            </a:ln>
          </p:spPr>
          <p:txBody>
            <a:bodyPr wrap="square" rtlCol="0">
              <a:spAutoFit/>
            </a:bodyPr>
            <a:lstStyle/>
            <a:p>
              <a:pPr algn="ctr">
                <a:defRPr/>
              </a:pPr>
              <a:r>
                <a:rPr lang="en-US" sz="2000" b="1" dirty="0" smtClean="0">
                  <a:solidFill>
                    <a:prstClr val="white"/>
                  </a:solidFill>
                </a:rPr>
                <a:t>Grad-CAM overlaid</a:t>
              </a:r>
              <a:endParaRPr lang="en-US" sz="2000" b="1" dirty="0">
                <a:solidFill>
                  <a:prstClr val="white"/>
                </a:solidFill>
              </a:endParaRPr>
            </a:p>
          </p:txBody>
        </p:sp>
      </p:grpSp>
      <p:pic>
        <p:nvPicPr>
          <p:cNvPr id="76" name="Picture 75"/>
          <p:cNvPicPr>
            <a:picLocks noChangeAspect="1"/>
          </p:cNvPicPr>
          <p:nvPr/>
        </p:nvPicPr>
        <p:blipFill rotWithShape="1">
          <a:blip r:embed="rId6">
            <a:extLst>
              <a:ext uri="{28A0092B-C50C-407E-A947-70E740481C1C}">
                <a14:useLocalDpi xmlns:a14="http://schemas.microsoft.com/office/drawing/2010/main" val="0"/>
              </a:ext>
            </a:extLst>
          </a:blip>
          <a:srcRect l="76550" t="15965" r="11345" b="15438"/>
          <a:stretch/>
        </p:blipFill>
        <p:spPr>
          <a:xfrm>
            <a:off x="10718674" y="941078"/>
            <a:ext cx="999589" cy="5664330"/>
          </a:xfrm>
          <a:prstGeom prst="rect">
            <a:avLst/>
          </a:prstGeom>
        </p:spPr>
      </p:pic>
      <p:sp>
        <p:nvSpPr>
          <p:cNvPr id="77" name="TextBox 76"/>
          <p:cNvSpPr txBox="1"/>
          <p:nvPr/>
        </p:nvSpPr>
        <p:spPr>
          <a:xfrm>
            <a:off x="10147097" y="-2163"/>
            <a:ext cx="1851063" cy="1015663"/>
          </a:xfrm>
          <a:prstGeom prst="rect">
            <a:avLst/>
          </a:prstGeom>
          <a:noFill/>
          <a:ln>
            <a:noFill/>
          </a:ln>
        </p:spPr>
        <p:txBody>
          <a:bodyPr wrap="square" rtlCol="0">
            <a:spAutoFit/>
          </a:bodyPr>
          <a:lstStyle/>
          <a:p>
            <a:pPr algn="ctr">
              <a:defRPr/>
            </a:pPr>
            <a:r>
              <a:rPr lang="en-US" sz="2000" b="1" dirty="0" smtClean="0">
                <a:solidFill>
                  <a:prstClr val="white"/>
                </a:solidFill>
              </a:rPr>
              <a:t>Normalized Grad-CAM activations</a:t>
            </a:r>
            <a:endParaRPr lang="en-US" sz="2000" b="1" dirty="0">
              <a:solidFill>
                <a:prstClr val="white"/>
              </a:solidFill>
            </a:endParaRPr>
          </a:p>
        </p:txBody>
      </p:sp>
    </p:spTree>
    <p:extLst>
      <p:ext uri="{BB962C8B-B14F-4D97-AF65-F5344CB8AC3E}">
        <p14:creationId xmlns:p14="http://schemas.microsoft.com/office/powerpoint/2010/main" val="1813066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37" y="46510"/>
            <a:ext cx="10515600" cy="1325563"/>
          </a:xfrm>
        </p:spPr>
        <p:txBody>
          <a:bodyPr/>
          <a:lstStyle/>
          <a:p>
            <a:r>
              <a:rPr lang="en-US" dirty="0" smtClean="0"/>
              <a:t>Insights from saliency maps</a:t>
            </a:r>
            <a:endParaRPr lang="en-US" dirty="0"/>
          </a:p>
        </p:txBody>
      </p:sp>
      <p:sp>
        <p:nvSpPr>
          <p:cNvPr id="3" name="Content Placeholder 2"/>
          <p:cNvSpPr>
            <a:spLocks noGrp="1"/>
          </p:cNvSpPr>
          <p:nvPr>
            <p:ph idx="1"/>
          </p:nvPr>
        </p:nvSpPr>
        <p:spPr>
          <a:xfrm>
            <a:off x="152306" y="1545680"/>
            <a:ext cx="10515600" cy="4351338"/>
          </a:xfrm>
        </p:spPr>
        <p:txBody>
          <a:bodyPr/>
          <a:lstStyle/>
          <a:p>
            <a:pPr marL="0" indent="0">
              <a:buNone/>
            </a:pPr>
            <a:r>
              <a:rPr lang="en-US" dirty="0" smtClean="0"/>
              <a:t>As classification score moves toward good quality, grad-CAM activations become negative and concentrated on the brain</a:t>
            </a:r>
          </a:p>
          <a:p>
            <a:pPr marL="0" indent="0">
              <a:buNone/>
            </a:pPr>
            <a:endParaRPr lang="en-US" dirty="0"/>
          </a:p>
        </p:txBody>
      </p:sp>
      <p:grpSp>
        <p:nvGrpSpPr>
          <p:cNvPr id="18" name="Group 17"/>
          <p:cNvGrpSpPr/>
          <p:nvPr/>
        </p:nvGrpSpPr>
        <p:grpSpPr>
          <a:xfrm>
            <a:off x="-1006371" y="2616174"/>
            <a:ext cx="11623508" cy="3989234"/>
            <a:chOff x="-1306795" y="1336745"/>
            <a:chExt cx="11623508" cy="3989234"/>
          </a:xfrm>
        </p:grpSpPr>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t="35224" r="8540" b="35323"/>
            <a:stretch/>
          </p:blipFill>
          <p:spPr>
            <a:xfrm>
              <a:off x="-1306795" y="1582851"/>
              <a:ext cx="11623508" cy="3743128"/>
            </a:xfrm>
            <a:prstGeom prst="rect">
              <a:avLst/>
            </a:prstGeom>
          </p:spPr>
        </p:pic>
        <p:sp>
          <p:nvSpPr>
            <p:cNvPr id="20" name="TextBox 19"/>
            <p:cNvSpPr txBox="1"/>
            <p:nvPr/>
          </p:nvSpPr>
          <p:spPr>
            <a:xfrm>
              <a:off x="1417683" y="2120458"/>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0.00</a:t>
              </a:r>
              <a:endParaRPr lang="en-US" sz="2000" b="1" dirty="0">
                <a:solidFill>
                  <a:prstClr val="white"/>
                </a:solidFill>
              </a:endParaRPr>
            </a:p>
          </p:txBody>
        </p:sp>
        <p:sp>
          <p:nvSpPr>
            <p:cNvPr id="21" name="TextBox 20"/>
            <p:cNvSpPr txBox="1"/>
            <p:nvPr/>
          </p:nvSpPr>
          <p:spPr>
            <a:xfrm>
              <a:off x="-198888" y="1409244"/>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True label</a:t>
              </a:r>
              <a:endParaRPr lang="en-US" sz="2000" b="1" dirty="0">
                <a:solidFill>
                  <a:prstClr val="white"/>
                </a:solidFill>
              </a:endParaRPr>
            </a:p>
          </p:txBody>
        </p:sp>
        <p:sp>
          <p:nvSpPr>
            <p:cNvPr id="22" name="TextBox 21"/>
            <p:cNvSpPr txBox="1"/>
            <p:nvPr/>
          </p:nvSpPr>
          <p:spPr>
            <a:xfrm>
              <a:off x="1692288" y="1336745"/>
              <a:ext cx="2227870" cy="707886"/>
            </a:xfrm>
            <a:prstGeom prst="rect">
              <a:avLst/>
            </a:prstGeom>
            <a:noFill/>
            <a:ln>
              <a:noFill/>
            </a:ln>
          </p:spPr>
          <p:txBody>
            <a:bodyPr wrap="square" rtlCol="0">
              <a:spAutoFit/>
            </a:bodyPr>
            <a:lstStyle/>
            <a:p>
              <a:pPr algn="ctr">
                <a:defRPr/>
              </a:pPr>
              <a:r>
                <a:rPr lang="en-US" sz="2000" b="1" dirty="0" smtClean="0">
                  <a:solidFill>
                    <a:prstClr val="white"/>
                  </a:solidFill>
                </a:rPr>
                <a:t>CNN_IQA </a:t>
              </a:r>
            </a:p>
            <a:p>
              <a:pPr algn="ctr">
                <a:defRPr/>
              </a:pPr>
              <a:r>
                <a:rPr lang="en-US" sz="2000" b="1" dirty="0" smtClean="0">
                  <a:solidFill>
                    <a:prstClr val="white"/>
                  </a:solidFill>
                </a:rPr>
                <a:t>score and label</a:t>
              </a:r>
              <a:endParaRPr lang="en-US" sz="2000" b="1" dirty="0">
                <a:solidFill>
                  <a:prstClr val="white"/>
                </a:solidFill>
              </a:endParaRPr>
            </a:p>
          </p:txBody>
        </p:sp>
        <p:sp>
          <p:nvSpPr>
            <p:cNvPr id="23" name="TextBox 22"/>
            <p:cNvSpPr txBox="1"/>
            <p:nvPr/>
          </p:nvSpPr>
          <p:spPr>
            <a:xfrm>
              <a:off x="3987128" y="1336745"/>
              <a:ext cx="2227870" cy="400110"/>
            </a:xfrm>
            <a:prstGeom prst="rect">
              <a:avLst/>
            </a:prstGeom>
            <a:noFill/>
            <a:ln>
              <a:noFill/>
            </a:ln>
          </p:spPr>
          <p:txBody>
            <a:bodyPr wrap="square" rtlCol="0">
              <a:spAutoFit/>
            </a:bodyPr>
            <a:lstStyle/>
            <a:p>
              <a:pPr algn="ctr">
                <a:defRPr/>
              </a:pPr>
              <a:r>
                <a:rPr lang="en-US" sz="2000" b="1" dirty="0" smtClean="0">
                  <a:solidFill>
                    <a:prstClr val="white"/>
                  </a:solidFill>
                </a:rPr>
                <a:t>Grad-CAM</a:t>
              </a:r>
              <a:endParaRPr lang="en-US" sz="2000" b="1" dirty="0">
                <a:solidFill>
                  <a:prstClr val="white"/>
                </a:solidFill>
              </a:endParaRPr>
            </a:p>
          </p:txBody>
        </p:sp>
        <p:sp>
          <p:nvSpPr>
            <p:cNvPr id="24" name="TextBox 23"/>
            <p:cNvSpPr txBox="1"/>
            <p:nvPr/>
          </p:nvSpPr>
          <p:spPr>
            <a:xfrm>
              <a:off x="7447552" y="1336745"/>
              <a:ext cx="2227870" cy="400110"/>
            </a:xfrm>
            <a:prstGeom prst="rect">
              <a:avLst/>
            </a:prstGeom>
            <a:noFill/>
            <a:ln>
              <a:noFill/>
            </a:ln>
          </p:spPr>
          <p:txBody>
            <a:bodyPr wrap="square" rtlCol="0">
              <a:spAutoFit/>
            </a:bodyPr>
            <a:lstStyle/>
            <a:p>
              <a:pPr algn="ctr">
                <a:defRPr/>
              </a:pPr>
              <a:r>
                <a:rPr lang="en-US" sz="2000" b="1" dirty="0" smtClean="0">
                  <a:solidFill>
                    <a:prstClr val="white"/>
                  </a:solidFill>
                </a:rPr>
                <a:t>Grad-CAM overlaid</a:t>
              </a:r>
              <a:endParaRPr lang="en-US" sz="2000" b="1" dirty="0">
                <a:solidFill>
                  <a:prstClr val="white"/>
                </a:solidFill>
              </a:endParaRPr>
            </a:p>
          </p:txBody>
        </p:sp>
        <p:pic>
          <p:nvPicPr>
            <p:cNvPr id="25" name="Picture 2" descr="heckma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4583" y="2057751"/>
              <a:ext cx="430008" cy="4300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eckma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595" y="1982961"/>
              <a:ext cx="430008" cy="430008"/>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76550" t="15965" r="11345" b="15438"/>
          <a:stretch/>
        </p:blipFill>
        <p:spPr>
          <a:xfrm>
            <a:off x="10718674" y="941078"/>
            <a:ext cx="999589" cy="5664330"/>
          </a:xfrm>
          <a:prstGeom prst="rect">
            <a:avLst/>
          </a:prstGeom>
        </p:spPr>
      </p:pic>
      <p:sp>
        <p:nvSpPr>
          <p:cNvPr id="28" name="TextBox 27"/>
          <p:cNvSpPr txBox="1"/>
          <p:nvPr/>
        </p:nvSpPr>
        <p:spPr>
          <a:xfrm>
            <a:off x="10147097" y="-2163"/>
            <a:ext cx="1851063" cy="1015663"/>
          </a:xfrm>
          <a:prstGeom prst="rect">
            <a:avLst/>
          </a:prstGeom>
          <a:noFill/>
          <a:ln>
            <a:noFill/>
          </a:ln>
        </p:spPr>
        <p:txBody>
          <a:bodyPr wrap="square" rtlCol="0">
            <a:spAutoFit/>
          </a:bodyPr>
          <a:lstStyle/>
          <a:p>
            <a:pPr algn="ctr">
              <a:defRPr/>
            </a:pPr>
            <a:r>
              <a:rPr lang="en-US" sz="2000" b="1" dirty="0" smtClean="0">
                <a:solidFill>
                  <a:prstClr val="white"/>
                </a:solidFill>
              </a:rPr>
              <a:t>Normalized Grad-CAM activations</a:t>
            </a:r>
            <a:endParaRPr lang="en-US" sz="2000" b="1" dirty="0">
              <a:solidFill>
                <a:prstClr val="white"/>
              </a:solidFill>
            </a:endParaRPr>
          </a:p>
        </p:txBody>
      </p:sp>
      <p:sp>
        <p:nvSpPr>
          <p:cNvPr id="30" name="Oval 29"/>
          <p:cNvSpPr/>
          <p:nvPr/>
        </p:nvSpPr>
        <p:spPr>
          <a:xfrm rot="19084424">
            <a:off x="1564798" y="4780113"/>
            <a:ext cx="952870" cy="915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3271375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37" y="46510"/>
            <a:ext cx="10515600" cy="1325563"/>
          </a:xfrm>
        </p:spPr>
        <p:txBody>
          <a:bodyPr/>
          <a:lstStyle/>
          <a:p>
            <a:r>
              <a:rPr lang="en-US" dirty="0" smtClean="0"/>
              <a:t>Insights from saliency maps</a:t>
            </a:r>
            <a:endParaRPr lang="en-US" dirty="0"/>
          </a:p>
        </p:txBody>
      </p:sp>
      <p:sp>
        <p:nvSpPr>
          <p:cNvPr id="3" name="Content Placeholder 2"/>
          <p:cNvSpPr>
            <a:spLocks noGrp="1"/>
          </p:cNvSpPr>
          <p:nvPr>
            <p:ph idx="1"/>
          </p:nvPr>
        </p:nvSpPr>
        <p:spPr>
          <a:xfrm>
            <a:off x="152306" y="1545680"/>
            <a:ext cx="10515600" cy="4351338"/>
          </a:xfrm>
        </p:spPr>
        <p:txBody>
          <a:bodyPr/>
          <a:lstStyle/>
          <a:p>
            <a:pPr marL="0" indent="0">
              <a:buNone/>
            </a:pPr>
            <a:r>
              <a:rPr lang="en-US" dirty="0"/>
              <a:t>As classification score moves toward bad quality, grad-CAM activations become positive and diffuse over the image </a:t>
            </a:r>
          </a:p>
          <a:p>
            <a:pPr marL="0" indent="0">
              <a:buNone/>
            </a:pPr>
            <a:endParaRPr lang="en-US" dirty="0"/>
          </a:p>
        </p:txBody>
      </p:sp>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76550" t="15965" r="11345" b="15438"/>
          <a:stretch/>
        </p:blipFill>
        <p:spPr>
          <a:xfrm>
            <a:off x="10718674" y="941078"/>
            <a:ext cx="999589" cy="5664330"/>
          </a:xfrm>
          <a:prstGeom prst="rect">
            <a:avLst/>
          </a:prstGeom>
        </p:spPr>
      </p:pic>
      <p:sp>
        <p:nvSpPr>
          <p:cNvPr id="28" name="TextBox 27"/>
          <p:cNvSpPr txBox="1"/>
          <p:nvPr/>
        </p:nvSpPr>
        <p:spPr>
          <a:xfrm>
            <a:off x="10147097" y="-2163"/>
            <a:ext cx="1851063" cy="1015663"/>
          </a:xfrm>
          <a:prstGeom prst="rect">
            <a:avLst/>
          </a:prstGeom>
          <a:noFill/>
          <a:ln>
            <a:noFill/>
          </a:ln>
        </p:spPr>
        <p:txBody>
          <a:bodyPr wrap="square" rtlCol="0">
            <a:spAutoFit/>
          </a:bodyPr>
          <a:lstStyle/>
          <a:p>
            <a:pPr algn="ctr">
              <a:defRPr/>
            </a:pPr>
            <a:r>
              <a:rPr lang="en-US" sz="2000" b="1" dirty="0" smtClean="0">
                <a:solidFill>
                  <a:prstClr val="white"/>
                </a:solidFill>
              </a:rPr>
              <a:t>Normalized Grad-CAM activations</a:t>
            </a:r>
            <a:endParaRPr lang="en-US" sz="2000" b="1" dirty="0">
              <a:solidFill>
                <a:prstClr val="white"/>
              </a:solidFill>
            </a:endParaRPr>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t="34386" r="8367" b="33991"/>
          <a:stretch/>
        </p:blipFill>
        <p:spPr>
          <a:xfrm>
            <a:off x="-1073626" y="2740521"/>
            <a:ext cx="11721573" cy="4045290"/>
          </a:xfrm>
          <a:prstGeom prst="rect">
            <a:avLst/>
          </a:prstGeom>
        </p:spPr>
      </p:pic>
      <p:sp>
        <p:nvSpPr>
          <p:cNvPr id="17" name="TextBox 16"/>
          <p:cNvSpPr txBox="1"/>
          <p:nvPr/>
        </p:nvSpPr>
        <p:spPr>
          <a:xfrm>
            <a:off x="101536" y="2688673"/>
            <a:ext cx="1954149" cy="400110"/>
          </a:xfrm>
          <a:prstGeom prst="rect">
            <a:avLst/>
          </a:prstGeom>
          <a:noFill/>
          <a:ln>
            <a:noFill/>
          </a:ln>
        </p:spPr>
        <p:txBody>
          <a:bodyPr wrap="square" rtlCol="0">
            <a:spAutoFit/>
          </a:bodyPr>
          <a:lstStyle/>
          <a:p>
            <a:pPr algn="ctr">
              <a:defRPr/>
            </a:pPr>
            <a:r>
              <a:rPr lang="en-US" sz="2000" b="1" dirty="0" smtClean="0">
                <a:solidFill>
                  <a:prstClr val="white"/>
                </a:solidFill>
              </a:rPr>
              <a:t>True label</a:t>
            </a:r>
            <a:endParaRPr lang="en-US" sz="2000" b="1" dirty="0">
              <a:solidFill>
                <a:prstClr val="white"/>
              </a:solidFill>
            </a:endParaRPr>
          </a:p>
        </p:txBody>
      </p:sp>
      <p:sp>
        <p:nvSpPr>
          <p:cNvPr id="29" name="TextBox 28"/>
          <p:cNvSpPr txBox="1"/>
          <p:nvPr/>
        </p:nvSpPr>
        <p:spPr>
          <a:xfrm>
            <a:off x="1992712" y="2616174"/>
            <a:ext cx="2227870" cy="707886"/>
          </a:xfrm>
          <a:prstGeom prst="rect">
            <a:avLst/>
          </a:prstGeom>
          <a:noFill/>
          <a:ln>
            <a:noFill/>
          </a:ln>
        </p:spPr>
        <p:txBody>
          <a:bodyPr wrap="square" rtlCol="0">
            <a:spAutoFit/>
          </a:bodyPr>
          <a:lstStyle/>
          <a:p>
            <a:pPr algn="ctr">
              <a:defRPr/>
            </a:pPr>
            <a:r>
              <a:rPr lang="en-US" sz="2000" b="1" dirty="0" smtClean="0">
                <a:solidFill>
                  <a:prstClr val="white"/>
                </a:solidFill>
              </a:rPr>
              <a:t>CNN_IQA </a:t>
            </a:r>
          </a:p>
          <a:p>
            <a:pPr algn="ctr">
              <a:defRPr/>
            </a:pPr>
            <a:r>
              <a:rPr lang="en-US" sz="2000" b="1" dirty="0" smtClean="0">
                <a:solidFill>
                  <a:prstClr val="white"/>
                </a:solidFill>
              </a:rPr>
              <a:t>score and label</a:t>
            </a:r>
            <a:endParaRPr lang="en-US" sz="2000" b="1" dirty="0">
              <a:solidFill>
                <a:prstClr val="white"/>
              </a:solidFill>
            </a:endParaRPr>
          </a:p>
        </p:txBody>
      </p:sp>
      <p:sp>
        <p:nvSpPr>
          <p:cNvPr id="30" name="TextBox 29"/>
          <p:cNvSpPr txBox="1"/>
          <p:nvPr/>
        </p:nvSpPr>
        <p:spPr>
          <a:xfrm>
            <a:off x="4287552" y="2616174"/>
            <a:ext cx="2227870" cy="400110"/>
          </a:xfrm>
          <a:prstGeom prst="rect">
            <a:avLst/>
          </a:prstGeom>
          <a:noFill/>
          <a:ln>
            <a:noFill/>
          </a:ln>
        </p:spPr>
        <p:txBody>
          <a:bodyPr wrap="square" rtlCol="0">
            <a:spAutoFit/>
          </a:bodyPr>
          <a:lstStyle/>
          <a:p>
            <a:pPr algn="ctr">
              <a:defRPr/>
            </a:pPr>
            <a:r>
              <a:rPr lang="en-US" sz="2000" b="1" dirty="0" smtClean="0">
                <a:solidFill>
                  <a:prstClr val="white"/>
                </a:solidFill>
              </a:rPr>
              <a:t>Grad-CAM</a:t>
            </a:r>
            <a:endParaRPr lang="en-US" sz="2000" b="1" dirty="0">
              <a:solidFill>
                <a:prstClr val="white"/>
              </a:solidFill>
            </a:endParaRPr>
          </a:p>
        </p:txBody>
      </p:sp>
      <p:sp>
        <p:nvSpPr>
          <p:cNvPr id="31" name="TextBox 30"/>
          <p:cNvSpPr txBox="1"/>
          <p:nvPr/>
        </p:nvSpPr>
        <p:spPr>
          <a:xfrm>
            <a:off x="7747976" y="2616174"/>
            <a:ext cx="2227870" cy="400110"/>
          </a:xfrm>
          <a:prstGeom prst="rect">
            <a:avLst/>
          </a:prstGeom>
          <a:noFill/>
          <a:ln>
            <a:noFill/>
          </a:ln>
        </p:spPr>
        <p:txBody>
          <a:bodyPr wrap="square" rtlCol="0">
            <a:spAutoFit/>
          </a:bodyPr>
          <a:lstStyle/>
          <a:p>
            <a:pPr algn="ctr">
              <a:defRPr/>
            </a:pPr>
            <a:r>
              <a:rPr lang="en-US" sz="2000" b="1" dirty="0" smtClean="0">
                <a:solidFill>
                  <a:prstClr val="white"/>
                </a:solidFill>
              </a:rPr>
              <a:t>Grad-CAM overlaid</a:t>
            </a:r>
            <a:endParaRPr lang="en-US" sz="2000" b="1" dirty="0">
              <a:solidFill>
                <a:prstClr val="white"/>
              </a:solidFill>
            </a:endParaRPr>
          </a:p>
        </p:txBody>
      </p:sp>
      <p:pic>
        <p:nvPicPr>
          <p:cNvPr id="32" name="Picture 4" descr="NG: small Â· medium Â· large - Red Cross Mark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1362" y="3346297"/>
            <a:ext cx="336218" cy="4206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NG: small Â· medium Â· large - Red Cross Mark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1945" y="3300722"/>
            <a:ext cx="336218" cy="42062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718107" y="3399887"/>
            <a:ext cx="1954149" cy="400110"/>
          </a:xfrm>
          <a:prstGeom prst="rect">
            <a:avLst/>
          </a:prstGeom>
          <a:noFill/>
          <a:ln>
            <a:noFill/>
          </a:ln>
        </p:spPr>
        <p:txBody>
          <a:bodyPr wrap="square" rtlCol="0">
            <a:spAutoFit/>
          </a:bodyPr>
          <a:lstStyle/>
          <a:p>
            <a:pPr algn="ctr">
              <a:defRPr/>
            </a:pPr>
            <a:r>
              <a:rPr lang="en-US" sz="2000" b="1" dirty="0">
                <a:solidFill>
                  <a:prstClr val="white"/>
                </a:solidFill>
              </a:rPr>
              <a:t>1</a:t>
            </a:r>
            <a:r>
              <a:rPr lang="en-US" sz="2000" b="1" dirty="0" smtClean="0">
                <a:solidFill>
                  <a:prstClr val="white"/>
                </a:solidFill>
              </a:rPr>
              <a:t>.00</a:t>
            </a:r>
            <a:endParaRPr lang="en-US" sz="2000" b="1" dirty="0">
              <a:solidFill>
                <a:prstClr val="white"/>
              </a:solidFill>
            </a:endParaRPr>
          </a:p>
        </p:txBody>
      </p:sp>
      <p:sp>
        <p:nvSpPr>
          <p:cNvPr id="35" name="Oval 34"/>
          <p:cNvSpPr/>
          <p:nvPr/>
        </p:nvSpPr>
        <p:spPr>
          <a:xfrm rot="19084424">
            <a:off x="1331565" y="4565495"/>
            <a:ext cx="952870" cy="9157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184659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6278"/>
            <a:ext cx="10515600" cy="1325563"/>
          </a:xfrm>
        </p:spPr>
        <p:txBody>
          <a:bodyPr/>
          <a:lstStyle/>
          <a:p>
            <a:r>
              <a:rPr lang="en-US" dirty="0" smtClean="0"/>
              <a:t>Summary and Next steps</a:t>
            </a:r>
            <a:endParaRPr lang="en-US" dirty="0"/>
          </a:p>
        </p:txBody>
      </p:sp>
      <p:pic>
        <p:nvPicPr>
          <p:cNvPr id="6" name="Picture 4" descr="Image result for boston children'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1061" y="67196"/>
            <a:ext cx="2655431" cy="14001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0367" y="2337263"/>
            <a:ext cx="9161995" cy="523220"/>
          </a:xfrm>
          <a:prstGeom prst="rect">
            <a:avLst/>
          </a:prstGeom>
        </p:spPr>
        <p:txBody>
          <a:bodyPr wrap="none">
            <a:spAutoFit/>
          </a:bodyPr>
          <a:lstStyle/>
          <a:p>
            <a:pPr marL="457200" indent="-457200">
              <a:buFont typeface="Arial" panose="020B0604020202020204" pitchFamily="34" charset="0"/>
              <a:buChar char="•"/>
            </a:pPr>
            <a:r>
              <a:rPr lang="en-US" sz="2800" dirty="0" smtClean="0"/>
              <a:t>Plan </a:t>
            </a:r>
            <a:r>
              <a:rPr lang="en-US" sz="2800" dirty="0"/>
              <a:t>to scale experiments on larger, representative dataset</a:t>
            </a:r>
          </a:p>
        </p:txBody>
      </p:sp>
      <p:sp>
        <p:nvSpPr>
          <p:cNvPr id="8" name="Rectangle 7"/>
          <p:cNvSpPr/>
          <p:nvPr/>
        </p:nvSpPr>
        <p:spPr>
          <a:xfrm>
            <a:off x="140367" y="1582942"/>
            <a:ext cx="9689433" cy="523220"/>
          </a:xfrm>
          <a:prstGeom prst="rect">
            <a:avLst/>
          </a:prstGeom>
        </p:spPr>
        <p:txBody>
          <a:bodyPr wrap="square">
            <a:spAutoFit/>
          </a:bodyPr>
          <a:lstStyle/>
          <a:p>
            <a:pPr marL="457200" indent="-457200">
              <a:buFont typeface="Arial" panose="020B0604020202020204" pitchFamily="34" charset="0"/>
              <a:buChar char="•"/>
            </a:pPr>
            <a:r>
              <a:rPr lang="en-US" sz="2800" dirty="0"/>
              <a:t>Trained and evaluated a CNN for T2W fetal brain MRI slice IQA</a:t>
            </a:r>
          </a:p>
        </p:txBody>
      </p:sp>
      <p:graphicFrame>
        <p:nvGraphicFramePr>
          <p:cNvPr id="9" name="Chart 8"/>
          <p:cNvGraphicFramePr>
            <a:graphicFrameLocks/>
          </p:cNvGraphicFramePr>
          <p:nvPr>
            <p:extLst>
              <p:ext uri="{D42A27DB-BD31-4B8C-83A1-F6EECF244321}">
                <p14:modId xmlns:p14="http://schemas.microsoft.com/office/powerpoint/2010/main" val="2055540383"/>
              </p:ext>
            </p:extLst>
          </p:nvPr>
        </p:nvGraphicFramePr>
        <p:xfrm>
          <a:off x="140367" y="2955226"/>
          <a:ext cx="5976018" cy="39027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1559526673"/>
              </p:ext>
            </p:extLst>
          </p:nvPr>
        </p:nvGraphicFramePr>
        <p:xfrm>
          <a:off x="6116384" y="2955226"/>
          <a:ext cx="6075615" cy="390277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4295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9" grpId="0">
        <p:bldAsOne/>
      </p:bldGraphic>
      <p:bldGraphic spid="10"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Next steps</a:t>
            </a:r>
            <a:endParaRPr lang="en-US" dirty="0"/>
          </a:p>
        </p:txBody>
      </p:sp>
      <p:sp>
        <p:nvSpPr>
          <p:cNvPr id="3" name="Content Placeholder 2"/>
          <p:cNvSpPr>
            <a:spLocks noGrp="1"/>
          </p:cNvSpPr>
          <p:nvPr>
            <p:ph idx="1"/>
          </p:nvPr>
        </p:nvSpPr>
        <p:spPr>
          <a:xfrm>
            <a:off x="838199" y="1825625"/>
            <a:ext cx="9696189" cy="4351338"/>
          </a:xfrm>
        </p:spPr>
        <p:txBody>
          <a:bodyPr/>
          <a:lstStyle/>
          <a:p>
            <a:r>
              <a:rPr lang="en-US" dirty="0" smtClean="0"/>
              <a:t>CNN image evaluation takes 20 </a:t>
            </a:r>
            <a:r>
              <a:rPr lang="en-US" dirty="0" err="1" smtClean="0"/>
              <a:t>ms</a:t>
            </a:r>
            <a:r>
              <a:rPr lang="en-US" dirty="0" smtClean="0"/>
              <a:t> on a GPU makes it feasible for low-latency detection during the scan</a:t>
            </a:r>
          </a:p>
          <a:p>
            <a:r>
              <a:rPr lang="en-US" dirty="0" smtClean="0"/>
              <a:t>Implement on the scanner</a:t>
            </a:r>
          </a:p>
          <a:p>
            <a:r>
              <a:rPr lang="en-US" dirty="0" smtClean="0"/>
              <a:t>Could be used towards improving current protocol and for automated slice prescription </a:t>
            </a:r>
          </a:p>
          <a:p>
            <a:pPr marL="457200" lvl="1" indent="0">
              <a:buNone/>
            </a:pPr>
            <a:endParaRPr lang="en-US" dirty="0"/>
          </a:p>
        </p:txBody>
      </p:sp>
    </p:spTree>
    <p:extLst>
      <p:ext uri="{BB962C8B-B14F-4D97-AF65-F5344CB8AC3E}">
        <p14:creationId xmlns:p14="http://schemas.microsoft.com/office/powerpoint/2010/main" val="2209358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00337"/>
            <a:ext cx="13201650" cy="1325563"/>
          </a:xfrm>
        </p:spPr>
        <p:txBody>
          <a:bodyPr>
            <a:normAutofit/>
          </a:bodyPr>
          <a:lstStyle/>
          <a:p>
            <a:r>
              <a:rPr lang="en-US" sz="3000" b="1" dirty="0" smtClean="0">
                <a:solidFill>
                  <a:schemeClr val="bg1"/>
                </a:solidFill>
              </a:rPr>
              <a:t>Fetal Brain MRI complements Ultrasound in diagnosing brain abnormalities</a:t>
            </a:r>
            <a:endParaRPr lang="en-US" sz="3000" b="1" dirty="0">
              <a:solidFill>
                <a:schemeClr val="bg1"/>
              </a:solidFill>
            </a:endParaRPr>
          </a:p>
        </p:txBody>
      </p:sp>
      <p:sp>
        <p:nvSpPr>
          <p:cNvPr id="4" name="TextBox 3"/>
          <p:cNvSpPr txBox="1"/>
          <p:nvPr/>
        </p:nvSpPr>
        <p:spPr>
          <a:xfrm>
            <a:off x="7437521" y="405777"/>
            <a:ext cx="2266950" cy="954107"/>
          </a:xfrm>
          <a:prstGeom prst="rect">
            <a:avLst/>
          </a:prstGeom>
          <a:noFill/>
        </p:spPr>
        <p:txBody>
          <a:bodyPr wrap="square" rtlCol="0">
            <a:spAutoFit/>
          </a:bodyPr>
          <a:lstStyle/>
          <a:p>
            <a:endParaRPr lang="en-US" sz="2800" b="1" dirty="0"/>
          </a:p>
          <a:p>
            <a:r>
              <a:rPr lang="en-US" sz="2800" b="1" dirty="0" smtClean="0">
                <a:solidFill>
                  <a:schemeClr val="bg1"/>
                </a:solidFill>
              </a:rPr>
              <a:t>MRI</a:t>
            </a:r>
            <a:endParaRPr lang="en-US" sz="2800" b="1" dirty="0">
              <a:solidFill>
                <a:schemeClr val="bg1"/>
              </a:solidFill>
            </a:endParaRPr>
          </a:p>
        </p:txBody>
      </p:sp>
      <p:sp>
        <p:nvSpPr>
          <p:cNvPr id="7" name="TextBox 6"/>
          <p:cNvSpPr txBox="1"/>
          <p:nvPr/>
        </p:nvSpPr>
        <p:spPr>
          <a:xfrm>
            <a:off x="2683042" y="898220"/>
            <a:ext cx="2266950" cy="523220"/>
          </a:xfrm>
          <a:prstGeom prst="rect">
            <a:avLst/>
          </a:prstGeom>
          <a:noFill/>
        </p:spPr>
        <p:txBody>
          <a:bodyPr wrap="square" rtlCol="0">
            <a:spAutoFit/>
          </a:bodyPr>
          <a:lstStyle/>
          <a:p>
            <a:r>
              <a:rPr lang="en-US" sz="2800" b="1" dirty="0" smtClean="0">
                <a:solidFill>
                  <a:schemeClr val="bg1"/>
                </a:solidFill>
              </a:rPr>
              <a:t>Ultrasound</a:t>
            </a:r>
            <a:endParaRPr lang="en-US" sz="2800" b="1" dirty="0">
              <a:solidFill>
                <a:schemeClr val="bg1"/>
              </a:solidFill>
            </a:endParaRPr>
          </a:p>
        </p:txBody>
      </p:sp>
      <p:sp>
        <p:nvSpPr>
          <p:cNvPr id="3" name="TextBox 2"/>
          <p:cNvSpPr txBox="1"/>
          <p:nvPr/>
        </p:nvSpPr>
        <p:spPr>
          <a:xfrm>
            <a:off x="49237" y="5923045"/>
            <a:ext cx="12093526" cy="707886"/>
          </a:xfrm>
          <a:prstGeom prst="rect">
            <a:avLst/>
          </a:prstGeom>
          <a:noFill/>
        </p:spPr>
        <p:txBody>
          <a:bodyPr wrap="square" rtlCol="0">
            <a:spAutoFit/>
          </a:bodyPr>
          <a:lstStyle/>
          <a:p>
            <a:endParaRPr lang="en-US" sz="1000" dirty="0">
              <a:solidFill>
                <a:schemeClr val="bg1"/>
              </a:solidFill>
              <a:latin typeface="Arial" panose="020B0604020202020204" pitchFamily="34" charset="0"/>
              <a:cs typeface="Arial" panose="020B0604020202020204" pitchFamily="34" charset="0"/>
            </a:endParaRPr>
          </a:p>
          <a:p>
            <a:endParaRPr lang="en-US" sz="1000" dirty="0">
              <a:solidFill>
                <a:schemeClr val="bg1"/>
              </a:solidFill>
              <a:latin typeface="Arial" panose="020B0604020202020204" pitchFamily="34" charset="0"/>
              <a:cs typeface="Arial" panose="020B0604020202020204" pitchFamily="34" charset="0"/>
            </a:endParaRPr>
          </a:p>
          <a:p>
            <a:r>
              <a:rPr lang="en-US" sz="1000" dirty="0" err="1" smtClean="0">
                <a:solidFill>
                  <a:schemeClr val="bg1"/>
                </a:solidFill>
                <a:latin typeface="Arial" panose="020B0604020202020204" pitchFamily="34" charset="0"/>
                <a:cs typeface="Arial" panose="020B0604020202020204" pitchFamily="34" charset="0"/>
              </a:rPr>
              <a:t>Pasupathy</a:t>
            </a:r>
            <a:r>
              <a:rPr lang="en-US" sz="1000" dirty="0" smtClean="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anose="020B0604020202020204" pitchFamily="34" charset="0"/>
                <a:cs typeface="Arial" panose="020B0604020202020204" pitchFamily="34" charset="0"/>
              </a:rPr>
              <a:t>D, </a:t>
            </a:r>
            <a:r>
              <a:rPr lang="en-US" sz="1000" dirty="0" smtClean="0">
                <a:solidFill>
                  <a:schemeClr val="bg1"/>
                </a:solidFill>
                <a:latin typeface="Arial" panose="020B0604020202020204" pitchFamily="34" charset="0"/>
                <a:cs typeface="Arial" panose="020B0604020202020204" pitchFamily="34" charset="0"/>
              </a:rPr>
              <a:t>et al. </a:t>
            </a:r>
            <a:r>
              <a:rPr lang="en-US" sz="1000" dirty="0" err="1" smtClean="0">
                <a:solidFill>
                  <a:schemeClr val="bg1"/>
                </a:solidFill>
                <a:latin typeface="Arial" panose="020B0604020202020204" pitchFamily="34" charset="0"/>
                <a:cs typeface="Arial" panose="020B0604020202020204" pitchFamily="34" charset="0"/>
              </a:rPr>
              <a:t>doi</a:t>
            </a:r>
            <a:r>
              <a:rPr lang="en-US" sz="1000" dirty="0" smtClean="0">
                <a:solidFill>
                  <a:schemeClr val="bg1"/>
                </a:solidFill>
                <a:latin typeface="Arial" panose="020B0604020202020204" pitchFamily="34" charset="0"/>
                <a:cs typeface="Arial" panose="020B0604020202020204" pitchFamily="34" charset="0"/>
              </a:rPr>
              <a:t>: 10.1111/1471-0528.15620</a:t>
            </a:r>
            <a:endParaRPr lang="en-US" sz="1000" dirty="0">
              <a:solidFill>
                <a:schemeClr val="bg1"/>
              </a:solidFill>
              <a:latin typeface="Arial" panose="020B0604020202020204" pitchFamily="34" charset="0"/>
              <a:cs typeface="Arial" panose="020B0604020202020204" pitchFamily="34" charset="0"/>
            </a:endParaRPr>
          </a:p>
          <a:p>
            <a:r>
              <a:rPr lang="en-US" sz="1000" dirty="0">
                <a:solidFill>
                  <a:schemeClr val="bg1"/>
                </a:solidFill>
                <a:latin typeface="Arial" panose="020B0604020202020204" pitchFamily="34" charset="0"/>
                <a:cs typeface="Arial" panose="020B0604020202020204" pitchFamily="34" charset="0"/>
              </a:rPr>
              <a:t>Jarvis, Deborah A., </a:t>
            </a:r>
            <a:r>
              <a:rPr lang="en-US" sz="1000" dirty="0" smtClean="0">
                <a:solidFill>
                  <a:schemeClr val="bg1"/>
                </a:solidFill>
                <a:latin typeface="Arial" panose="020B0604020202020204" pitchFamily="34" charset="0"/>
                <a:cs typeface="Arial" panose="020B0604020202020204" pitchFamily="34" charset="0"/>
              </a:rPr>
              <a:t>et al. </a:t>
            </a:r>
            <a:r>
              <a:rPr lang="en-US" sz="1000" dirty="0" err="1" smtClean="0">
                <a:solidFill>
                  <a:schemeClr val="bg1"/>
                </a:solidFill>
                <a:latin typeface="Arial" panose="020B0604020202020204" pitchFamily="34" charset="0"/>
                <a:cs typeface="Arial" panose="020B0604020202020204" pitchFamily="34" charset="0"/>
              </a:rPr>
              <a:t>doi</a:t>
            </a:r>
            <a:r>
              <a:rPr lang="en-US" sz="1000" dirty="0" smtClean="0">
                <a:solidFill>
                  <a:schemeClr val="bg1"/>
                </a:solidFill>
                <a:latin typeface="Arial" panose="020B0604020202020204" pitchFamily="34" charset="0"/>
                <a:cs typeface="Arial" panose="020B0604020202020204" pitchFamily="34" charset="0"/>
              </a:rPr>
              <a:t>: 10.1002/jmri.26316</a:t>
            </a:r>
            <a:endParaRPr lang="en-US" sz="1000" dirty="0">
              <a:solidFill>
                <a:schemeClr val="bg1"/>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b="60169"/>
          <a:stretch/>
        </p:blipFill>
        <p:spPr>
          <a:xfrm>
            <a:off x="1515980" y="1569597"/>
            <a:ext cx="9026190" cy="383791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885" y="1482995"/>
            <a:ext cx="5403433" cy="4483698"/>
          </a:xfrm>
          <a:prstGeom prst="rect">
            <a:avLst/>
          </a:prstGeom>
        </p:spPr>
      </p:pic>
      <p:sp>
        <p:nvSpPr>
          <p:cNvPr id="5" name="Rectangle 4"/>
          <p:cNvSpPr/>
          <p:nvPr/>
        </p:nvSpPr>
        <p:spPr>
          <a:xfrm>
            <a:off x="3674896" y="2689391"/>
            <a:ext cx="2342278" cy="553998"/>
          </a:xfrm>
          <a:prstGeom prst="rect">
            <a:avLst/>
          </a:prstGeom>
        </p:spPr>
        <p:txBody>
          <a:bodyPr wrap="square">
            <a:spAutoFit/>
          </a:bodyPr>
          <a:lstStyle/>
          <a:p>
            <a:r>
              <a:rPr lang="en-US" sz="1000" dirty="0" smtClean="0">
                <a:latin typeface="Arial" panose="020B0604020202020204" pitchFamily="34" charset="0"/>
                <a:cs typeface="Arial" panose="020B0604020202020204" pitchFamily="34" charset="0"/>
              </a:rPr>
              <a:t>Griffiths, Paul D., et al. </a:t>
            </a:r>
            <a:r>
              <a:rPr lang="en-US" sz="1000" dirty="0" err="1" smtClean="0">
                <a:latin typeface="Arial" panose="020B0604020202020204" pitchFamily="34" charset="0"/>
                <a:cs typeface="Arial" panose="020B0604020202020204" pitchFamily="34" charset="0"/>
              </a:rPr>
              <a:t>doi</a:t>
            </a:r>
            <a:r>
              <a:rPr lang="en-US" sz="1000" dirty="0" smtClean="0">
                <a:latin typeface="Arial" panose="020B0604020202020204" pitchFamily="34" charset="0"/>
                <a:cs typeface="Arial" panose="020B0604020202020204" pitchFamily="34" charset="0"/>
              </a:rPr>
              <a:t>: 10.1016/S0140-6736(16)31723-8</a:t>
            </a:r>
          </a:p>
          <a:p>
            <a:endParaRPr lang="en-US" sz="1000" dirty="0">
              <a:latin typeface="Arial" panose="020B0604020202020204" pitchFamily="34" charset="0"/>
              <a:cs typeface="Arial" panose="020B0604020202020204" pitchFamily="34" charset="0"/>
            </a:endParaRPr>
          </a:p>
        </p:txBody>
      </p:sp>
      <p:sp>
        <p:nvSpPr>
          <p:cNvPr id="6" name="Rectangle 5"/>
          <p:cNvSpPr/>
          <p:nvPr/>
        </p:nvSpPr>
        <p:spPr>
          <a:xfrm>
            <a:off x="6217318" y="5451289"/>
            <a:ext cx="4370728" cy="246221"/>
          </a:xfrm>
          <a:prstGeom prst="rect">
            <a:avLst/>
          </a:prstGeom>
        </p:spPr>
        <p:txBody>
          <a:bodyPr wrap="square">
            <a:spAutoFit/>
          </a:bodyPr>
          <a:lstStyle/>
          <a:p>
            <a:r>
              <a:rPr lang="en-US" sz="1000" dirty="0">
                <a:solidFill>
                  <a:schemeClr val="bg1"/>
                </a:solidFill>
                <a:latin typeface="Arial" panose="020B0604020202020204" pitchFamily="34" charset="0"/>
                <a:cs typeface="Arial" panose="020B0604020202020204" pitchFamily="34" charset="0"/>
              </a:rPr>
              <a:t>Gat, </a:t>
            </a:r>
            <a:r>
              <a:rPr lang="en-US" sz="1000" dirty="0" smtClean="0">
                <a:solidFill>
                  <a:schemeClr val="bg1"/>
                </a:solidFill>
                <a:latin typeface="Arial" panose="020B0604020202020204" pitchFamily="34" charset="0"/>
                <a:cs typeface="Arial" panose="020B0604020202020204" pitchFamily="34" charset="0"/>
              </a:rPr>
              <a:t>I, </a:t>
            </a:r>
            <a:r>
              <a:rPr lang="en-US" sz="1000" dirty="0">
                <a:solidFill>
                  <a:schemeClr val="bg1"/>
                </a:solidFill>
                <a:latin typeface="Arial" panose="020B0604020202020204" pitchFamily="34" charset="0"/>
                <a:cs typeface="Arial" panose="020B0604020202020204" pitchFamily="34" charset="0"/>
              </a:rPr>
              <a:t>et al. </a:t>
            </a:r>
            <a:r>
              <a:rPr lang="en-US" sz="1000" dirty="0" err="1" smtClean="0">
                <a:solidFill>
                  <a:schemeClr val="bg1"/>
                </a:solidFill>
                <a:latin typeface="Arial" panose="020B0604020202020204" pitchFamily="34" charset="0"/>
                <a:cs typeface="Arial" panose="020B0604020202020204" pitchFamily="34" charset="0"/>
              </a:rPr>
              <a:t>doi</a:t>
            </a:r>
            <a:r>
              <a:rPr lang="en-US" sz="1000" dirty="0" smtClean="0">
                <a:solidFill>
                  <a:schemeClr val="bg1"/>
                </a:solidFill>
                <a:latin typeface="Arial" panose="020B0604020202020204" pitchFamily="34" charset="0"/>
                <a:cs typeface="Arial" panose="020B0604020202020204" pitchFamily="34" charset="0"/>
              </a:rPr>
              <a:t>: 10.1055/s-0034-1384935</a:t>
            </a:r>
            <a:endParaRPr lang="en-US"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972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Acknowledgments</a:t>
            </a:r>
            <a:endParaRPr lang="en-US" b="1" dirty="0">
              <a:solidFill>
                <a:schemeClr val="bg1"/>
              </a:solidFill>
            </a:endParaRPr>
          </a:p>
        </p:txBody>
      </p:sp>
      <p:sp>
        <p:nvSpPr>
          <p:cNvPr id="3" name="Content Placeholder 2"/>
          <p:cNvSpPr>
            <a:spLocks noGrp="1"/>
          </p:cNvSpPr>
          <p:nvPr>
            <p:ph idx="1"/>
          </p:nvPr>
        </p:nvSpPr>
        <p:spPr>
          <a:xfrm>
            <a:off x="838199" y="1687513"/>
            <a:ext cx="11088329" cy="4351338"/>
          </a:xfrm>
        </p:spPr>
        <p:txBody>
          <a:bodyPr>
            <a:normAutofit/>
          </a:bodyPr>
          <a:lstStyle/>
          <a:p>
            <a:pPr marL="0" indent="0">
              <a:buNone/>
            </a:pPr>
            <a:r>
              <a:rPr lang="en-US" dirty="0" smtClean="0">
                <a:solidFill>
                  <a:schemeClr val="bg1"/>
                </a:solidFill>
              </a:rPr>
              <a:t>NIH </a:t>
            </a:r>
            <a:r>
              <a:rPr lang="en-US" dirty="0">
                <a:solidFill>
                  <a:schemeClr val="bg1"/>
                </a:solidFill>
              </a:rPr>
              <a:t>R01 EB017337 and U01 </a:t>
            </a:r>
            <a:r>
              <a:rPr lang="en-US" dirty="0" smtClean="0">
                <a:solidFill>
                  <a:schemeClr val="bg1"/>
                </a:solidFill>
              </a:rPr>
              <a:t>HD087211</a:t>
            </a:r>
          </a:p>
          <a:p>
            <a:pPr marL="0" indent="0">
              <a:buNone/>
            </a:pPr>
            <a:r>
              <a:rPr lang="en-US" dirty="0" smtClean="0">
                <a:solidFill>
                  <a:schemeClr val="bg1"/>
                </a:solidFill>
              </a:rPr>
              <a:t>NIBIB </a:t>
            </a:r>
            <a:r>
              <a:rPr lang="is-IS" dirty="0" smtClean="0">
                <a:solidFill>
                  <a:schemeClr val="bg1"/>
                </a:solidFill>
              </a:rPr>
              <a:t>5T32EB1680</a:t>
            </a:r>
          </a:p>
          <a:p>
            <a:pPr marL="0" indent="0">
              <a:buNone/>
            </a:pPr>
            <a:endParaRPr lang="is-IS" dirty="0" smtClean="0">
              <a:solidFill>
                <a:schemeClr val="bg1"/>
              </a:solidFill>
            </a:endParaRPr>
          </a:p>
          <a:p>
            <a:pPr marL="0" indent="0">
              <a:buNone/>
            </a:pPr>
            <a:r>
              <a:rPr lang="en-US" dirty="0" smtClean="0">
                <a:solidFill>
                  <a:schemeClr val="bg1"/>
                </a:solidFill>
              </a:rPr>
              <a:t>NVIDIA Corporation GPU grant program</a:t>
            </a:r>
            <a:endParaRPr lang="is-IS"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58" y="4456409"/>
            <a:ext cx="2386599" cy="1259594"/>
          </a:xfrm>
          <a:prstGeom prst="rect">
            <a:avLst/>
          </a:prstGeom>
        </p:spPr>
      </p:pic>
      <p:pic>
        <p:nvPicPr>
          <p:cNvPr id="7" name="Picture 2" descr="Image result for martinos cen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547" y="4226651"/>
            <a:ext cx="3072982" cy="20845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boston children'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5707" y="4179591"/>
            <a:ext cx="3349490" cy="176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32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010918S_im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004" t="5559" r="15879" b="17237"/>
          <a:stretch/>
        </p:blipFill>
        <p:spPr>
          <a:xfrm>
            <a:off x="2855495" y="52283"/>
            <a:ext cx="6849064" cy="6805717"/>
          </a:xfrm>
          <a:prstGeom prst="rect">
            <a:avLst/>
          </a:prstGeom>
        </p:spPr>
      </p:pic>
      <p:cxnSp>
        <p:nvCxnSpPr>
          <p:cNvPr id="6" name="Straight Arrow Connector 5"/>
          <p:cNvCxnSpPr/>
          <p:nvPr/>
        </p:nvCxnSpPr>
        <p:spPr>
          <a:xfrm>
            <a:off x="6302783" y="1141737"/>
            <a:ext cx="620954" cy="6710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H="1" flipV="1">
            <a:off x="8614146" y="2832815"/>
            <a:ext cx="706664" cy="4866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3569" y="52283"/>
            <a:ext cx="585873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white"/>
                </a:solidFill>
                <a:effectLst/>
                <a:uLnTx/>
                <a:uFillTx/>
                <a:latin typeface="Calibri" panose="020F0502020204030204"/>
                <a:ea typeface="+mn-ea"/>
                <a:cs typeface="+mn-cs"/>
              </a:rPr>
              <a:t>Fetal motion is rapid and not periodic</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p:cNvSpPr/>
          <p:nvPr/>
        </p:nvSpPr>
        <p:spPr>
          <a:xfrm>
            <a:off x="133569" y="6099965"/>
            <a:ext cx="9052560"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Chapman, Teresa, </a:t>
            </a:r>
            <a:r>
              <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et al. </a:t>
            </a:r>
            <a:r>
              <a:rPr kumimoji="0" lang="en-US" sz="1000" b="0" i="0" u="none" strike="noStrike" kern="1200" cap="none" spc="0" normalizeH="0" baseline="0" noProof="0" dirty="0" err="1" smtClean="0">
                <a:ln>
                  <a:noFill/>
                </a:ln>
                <a:solidFill>
                  <a:prstClr val="white"/>
                </a:solidFill>
                <a:effectLst/>
                <a:uLnTx/>
                <a:uFillTx/>
                <a:latin typeface="Arial" panose="020B0604020202020204" pitchFamily="34" charset="0"/>
                <a:ea typeface="+mn-ea"/>
                <a:cs typeface="Arial" panose="020B0604020202020204" pitchFamily="34" charset="0"/>
              </a:rPr>
              <a:t>doi</a:t>
            </a:r>
            <a:r>
              <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10.1007/s00247-018-4236-3</a:t>
            </a: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Gholipour</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Ali, et al. </a:t>
            </a:r>
            <a:r>
              <a:rPr kumimoji="0" lang="en-US" sz="1000" b="0" i="0" u="none" strike="noStrike" kern="1200" cap="none" spc="0" normalizeH="0" baseline="0" noProof="0" dirty="0" err="1" smtClean="0">
                <a:ln>
                  <a:noFill/>
                </a:ln>
                <a:solidFill>
                  <a:prstClr val="white"/>
                </a:solidFill>
                <a:effectLst/>
                <a:uLnTx/>
                <a:uFillTx/>
                <a:latin typeface="Arial" panose="020B0604020202020204" pitchFamily="34" charset="0"/>
                <a:ea typeface="+mn-ea"/>
                <a:cs typeface="Arial" panose="020B0604020202020204" pitchFamily="34" charset="0"/>
              </a:rPr>
              <a:t>doi</a:t>
            </a:r>
            <a:r>
              <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10.1002/cmr.a.21321</a:t>
            </a: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Calibri"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smtClean="0">
                <a:ln>
                  <a:noFill/>
                </a:ln>
                <a:solidFill>
                  <a:prstClr val="white"/>
                </a:solidFill>
                <a:effectLst/>
                <a:uLnTx/>
                <a:uFillTx/>
                <a:latin typeface="Arial" panose="020B0604020202020204" pitchFamily="34" charset="0"/>
                <a:ea typeface="Calibri" charset="0"/>
                <a:cs typeface="Arial" panose="020B0604020202020204" pitchFamily="34" charset="0"/>
              </a:rPr>
              <a:t>Malamateniou</a:t>
            </a:r>
            <a:r>
              <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Calibri" charset="0"/>
                <a:cs typeface="Arial" panose="020B0604020202020204" pitchFamily="34" charset="0"/>
              </a:rPr>
              <a:t>, C., et al. </a:t>
            </a:r>
            <a:r>
              <a:rPr kumimoji="0" lang="en-US" sz="1000" b="0" i="0" u="none" strike="noStrike" kern="1200" cap="none" spc="0" normalizeH="0" baseline="0" noProof="0" dirty="0" err="1" smtClean="0">
                <a:ln>
                  <a:noFill/>
                </a:ln>
                <a:solidFill>
                  <a:prstClr val="white"/>
                </a:solidFill>
                <a:effectLst/>
                <a:uLnTx/>
                <a:uFillTx/>
                <a:latin typeface="Arial" panose="020B0604020202020204" pitchFamily="34" charset="0"/>
                <a:ea typeface="Calibri" charset="0"/>
                <a:cs typeface="Arial" panose="020B0604020202020204" pitchFamily="34" charset="0"/>
              </a:rPr>
              <a:t>doi</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Calibri" charset="0"/>
                <a:cs typeface="Arial" panose="020B0604020202020204" pitchFamily="34" charset="0"/>
              </a:rPr>
              <a:t>:</a:t>
            </a:r>
            <a:r>
              <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Calibri" charset="0"/>
                <a:cs typeface="Arial" panose="020B0604020202020204" pitchFamily="34" charset="0"/>
              </a:rPr>
              <a:t> </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10.3174/ajnr.A3128</a:t>
            </a:r>
            <a:r>
              <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Calibri" charset="0"/>
                <a:cs typeface="Arial" panose="020B0604020202020204" pitchFamily="34" charset="0"/>
              </a:rPr>
              <a:t>.</a:t>
            </a: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Calibri" charset="0"/>
              <a:cs typeface="Arial" panose="020B0604020202020204" pitchFamily="34" charset="0"/>
            </a:endParaRPr>
          </a:p>
        </p:txBody>
      </p:sp>
      <p:pic>
        <p:nvPicPr>
          <p:cNvPr id="12" name="Picture 4" descr="Image result for boston children'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451" y="127024"/>
            <a:ext cx="2739147" cy="14443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85969" y="4126558"/>
            <a:ext cx="5858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black"/>
                </a:solidFill>
                <a:effectLst/>
                <a:uLnTx/>
                <a:uFillTx/>
                <a:latin typeface="Calibri" panose="020F0502020204030204"/>
                <a:ea typeface="+mn-ea"/>
                <a:cs typeface="+mn-cs"/>
              </a:rPr>
              <a:t>Bold</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9856959" y="2414188"/>
            <a:ext cx="25695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BOLD EPI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panose="020F0502020204030204"/>
                <a:ea typeface="+mn-ea"/>
                <a:cs typeface="+mn-cs"/>
              </a:rPr>
              <a:t>Temporal resolution: 3.5s</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23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8" name="Group 17"/>
          <p:cNvGrpSpPr/>
          <p:nvPr/>
        </p:nvGrpSpPr>
        <p:grpSpPr>
          <a:xfrm>
            <a:off x="423148" y="709841"/>
            <a:ext cx="5329988" cy="5145147"/>
            <a:chOff x="1099348" y="-15242"/>
            <a:chExt cx="5181085" cy="5026918"/>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43" y="-15242"/>
              <a:ext cx="3056131" cy="3056131"/>
            </a:xfrm>
            <a:prstGeom prst="rect">
              <a:avLst/>
            </a:prstGeom>
            <a:ln w="76200">
              <a:solidFill>
                <a:schemeClr val="bg1"/>
              </a:solidFill>
            </a:ln>
            <a:scene3d>
              <a:camera prst="orthographicFront">
                <a:rot lat="19476000" lon="18882000" rev="4212000"/>
              </a:camera>
              <a:lightRig rig="threePt" dir="t"/>
            </a:scene3d>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086139">
              <a:off x="3301564" y="1500998"/>
              <a:ext cx="2978869" cy="3392721"/>
            </a:xfrm>
            <a:prstGeom prst="rect">
              <a:avLst/>
            </a:prstGeom>
            <a:ln w="76200">
              <a:solidFill>
                <a:schemeClr val="bg1"/>
              </a:solidFill>
            </a:ln>
            <a:scene3d>
              <a:camera prst="isometricRightUp">
                <a:rot lat="2507851" lon="18843198" rev="551498"/>
              </a:camera>
              <a:lightRig rig="threePt" dir="t"/>
            </a:scene3d>
            <a:sp3d/>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099348" y="2068530"/>
              <a:ext cx="2994758" cy="2943146"/>
            </a:xfrm>
            <a:prstGeom prst="rect">
              <a:avLst/>
            </a:prstGeom>
            <a:ln w="76200">
              <a:solidFill>
                <a:schemeClr val="bg1"/>
              </a:solidFill>
            </a:ln>
            <a:scene3d>
              <a:camera prst="isometricLeftDown">
                <a:rot lat="1920000" lon="2520000" rev="300000"/>
              </a:camera>
              <a:lightRig rig="threePt" dir="t"/>
            </a:scene3d>
            <a:sp3d>
              <a:bevelT/>
            </a:sp3d>
          </p:spPr>
        </p:pic>
      </p:grpSp>
      <p:sp>
        <p:nvSpPr>
          <p:cNvPr id="24" name="TextBox 23"/>
          <p:cNvSpPr txBox="1"/>
          <p:nvPr/>
        </p:nvSpPr>
        <p:spPr>
          <a:xfrm>
            <a:off x="158159" y="186622"/>
            <a:ext cx="7101314" cy="523220"/>
          </a:xfrm>
          <a:prstGeom prst="rect">
            <a:avLst/>
          </a:prstGeom>
          <a:noFill/>
        </p:spPr>
        <p:txBody>
          <a:bodyPr wrap="square" rtlCol="0">
            <a:spAutoFit/>
          </a:bodyPr>
          <a:lstStyle/>
          <a:p>
            <a:r>
              <a:rPr lang="en-US" sz="2800" b="1" dirty="0" smtClean="0">
                <a:solidFill>
                  <a:schemeClr val="bg1"/>
                </a:solidFill>
              </a:rPr>
              <a:t>Protocol for imaging a T2W brain volume</a:t>
            </a:r>
            <a:endParaRPr lang="en-US" sz="2800" b="1" dirty="0">
              <a:solidFill>
                <a:schemeClr val="bg1"/>
              </a:solidFill>
            </a:endParaRPr>
          </a:p>
        </p:txBody>
      </p:sp>
      <p:cxnSp>
        <p:nvCxnSpPr>
          <p:cNvPr id="8" name="Straight Arrow Connector 7"/>
          <p:cNvCxnSpPr/>
          <p:nvPr/>
        </p:nvCxnSpPr>
        <p:spPr>
          <a:xfrm flipV="1">
            <a:off x="5732664" y="2969650"/>
            <a:ext cx="1733367" cy="66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1429" y="237918"/>
            <a:ext cx="2047913" cy="1932777"/>
          </a:xfrm>
          <a:prstGeom prst="rect">
            <a:avLst/>
          </a:prstGeom>
          <a:ln>
            <a:noFill/>
          </a:ln>
          <a:scene3d>
            <a:camera prst="isometricTopUp"/>
            <a:lightRig rig="threePt" dir="t"/>
          </a:scene3d>
          <a:sp3d extrusionH="952500" contourW="76200">
            <a:extrusionClr>
              <a:schemeClr val="tx1"/>
            </a:extrusionClr>
            <a:contourClr>
              <a:schemeClr val="bg1"/>
            </a:contourClr>
          </a:sp3d>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385" y="2309911"/>
            <a:ext cx="2057297" cy="2008725"/>
          </a:xfrm>
          <a:prstGeom prst="rect">
            <a:avLst/>
          </a:prstGeom>
          <a:ln>
            <a:noFill/>
          </a:ln>
          <a:scene3d>
            <a:camera prst="isometricTopUp"/>
            <a:lightRig rig="threePt" dir="t"/>
          </a:scene3d>
          <a:sp3d extrusionH="952500" contourW="76200">
            <a:contourClr>
              <a:schemeClr val="bg1"/>
            </a:contourClr>
          </a:sp3d>
        </p:spPr>
      </p:pic>
      <p:sp>
        <p:nvSpPr>
          <p:cNvPr id="12" name="TextBox 11"/>
          <p:cNvSpPr txBox="1"/>
          <p:nvPr/>
        </p:nvSpPr>
        <p:spPr>
          <a:xfrm>
            <a:off x="158159" y="6043917"/>
            <a:ext cx="9869951" cy="600164"/>
          </a:xfrm>
          <a:prstGeom prst="rect">
            <a:avLst/>
          </a:prstGeom>
          <a:noFill/>
        </p:spPr>
        <p:txBody>
          <a:bodyPr wrap="square" rtlCol="0">
            <a:spAutoFit/>
          </a:bodyPr>
          <a:lstStyle/>
          <a:p>
            <a:endParaRPr lang="en-US" sz="1100" dirty="0" smtClean="0">
              <a:solidFill>
                <a:schemeClr val="bg1"/>
              </a:solidFill>
            </a:endParaRPr>
          </a:p>
          <a:p>
            <a:r>
              <a:rPr lang="en-US" sz="1100" dirty="0" err="1">
                <a:solidFill>
                  <a:schemeClr val="bg1"/>
                </a:solidFill>
                <a:latin typeface="Arial" panose="020B0604020202020204" pitchFamily="34" charset="0"/>
                <a:cs typeface="Arial" panose="020B0604020202020204" pitchFamily="34" charset="0"/>
              </a:rPr>
              <a:t>Gholipour</a:t>
            </a:r>
            <a:r>
              <a:rPr lang="en-US" sz="1100" dirty="0">
                <a:solidFill>
                  <a:schemeClr val="bg1"/>
                </a:solidFill>
                <a:latin typeface="Arial" panose="020B0604020202020204" pitchFamily="34" charset="0"/>
                <a:cs typeface="Arial" panose="020B0604020202020204" pitchFamily="34" charset="0"/>
              </a:rPr>
              <a:t>, Ali, et al. </a:t>
            </a:r>
            <a:r>
              <a:rPr lang="en-US" sz="1100" dirty="0" err="1">
                <a:solidFill>
                  <a:schemeClr val="bg1"/>
                </a:solidFill>
                <a:latin typeface="Arial" panose="020B0604020202020204" pitchFamily="34" charset="0"/>
                <a:cs typeface="Arial" panose="020B0604020202020204" pitchFamily="34" charset="0"/>
              </a:rPr>
              <a:t>doi</a:t>
            </a:r>
            <a:r>
              <a:rPr lang="en-US" sz="1100" dirty="0">
                <a:solidFill>
                  <a:schemeClr val="bg1"/>
                </a:solidFill>
                <a:latin typeface="Arial" panose="020B0604020202020204" pitchFamily="34" charset="0"/>
                <a:cs typeface="Arial" panose="020B0604020202020204" pitchFamily="34" charset="0"/>
              </a:rPr>
              <a:t>: 10.1002/cmr.a.21321</a:t>
            </a:r>
            <a:endParaRPr lang="en-US" sz="1100" dirty="0">
              <a:solidFill>
                <a:schemeClr val="bg1"/>
              </a:solidFill>
              <a:latin typeface="Arial" panose="020B0604020202020204" pitchFamily="34" charset="0"/>
              <a:ea typeface="Calibri" charset="0"/>
              <a:cs typeface="Arial" panose="020B0604020202020204" pitchFamily="34" charset="0"/>
            </a:endParaRPr>
          </a:p>
          <a:p>
            <a:r>
              <a:rPr lang="en-US" sz="1100" dirty="0">
                <a:solidFill>
                  <a:schemeClr val="bg1"/>
                </a:solidFill>
                <a:latin typeface="Arial" panose="020B0604020202020204" pitchFamily="34" charset="0"/>
                <a:cs typeface="Arial" panose="020B0604020202020204" pitchFamily="34" charset="0"/>
              </a:rPr>
              <a:t>Jarvis, Deborah A., et al. </a:t>
            </a:r>
            <a:r>
              <a:rPr lang="en-US" sz="1100" dirty="0" err="1">
                <a:solidFill>
                  <a:schemeClr val="bg1"/>
                </a:solidFill>
                <a:latin typeface="Arial" panose="020B0604020202020204" pitchFamily="34" charset="0"/>
                <a:cs typeface="Arial" panose="020B0604020202020204" pitchFamily="34" charset="0"/>
              </a:rPr>
              <a:t>doi</a:t>
            </a:r>
            <a:r>
              <a:rPr lang="en-US" sz="1100" dirty="0">
                <a:solidFill>
                  <a:schemeClr val="bg1"/>
                </a:solidFill>
                <a:latin typeface="Arial" panose="020B0604020202020204" pitchFamily="34" charset="0"/>
                <a:cs typeface="Arial" panose="020B0604020202020204" pitchFamily="34" charset="0"/>
              </a:rPr>
              <a:t>: 10.1002/jmri.26316</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7256" y="4045719"/>
            <a:ext cx="2137426" cy="1917729"/>
          </a:xfrm>
          <a:prstGeom prst="rect">
            <a:avLst/>
          </a:prstGeom>
          <a:ln>
            <a:noFill/>
          </a:ln>
          <a:scene3d>
            <a:camera prst="isometricTopUp"/>
            <a:lightRig rig="threePt" dir="t"/>
          </a:scene3d>
          <a:sp3d extrusionH="952500" contourW="76200">
            <a:extrusionClr>
              <a:schemeClr val="tx1"/>
            </a:extrusionClr>
            <a:contourClr>
              <a:schemeClr val="bg1"/>
            </a:contourClr>
          </a:sp3d>
        </p:spPr>
      </p:pic>
    </p:spTree>
    <p:extLst>
      <p:ext uri="{BB962C8B-B14F-4D97-AF65-F5344CB8AC3E}">
        <p14:creationId xmlns:p14="http://schemas.microsoft.com/office/powerpoint/2010/main" val="1884372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p:cNvGrpSpPr/>
          <p:nvPr/>
        </p:nvGrpSpPr>
        <p:grpSpPr>
          <a:xfrm>
            <a:off x="5633593" y="-331973"/>
            <a:ext cx="3322064" cy="7014245"/>
            <a:chOff x="6770034" y="-2179"/>
            <a:chExt cx="3764853" cy="6807222"/>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034" y="3323792"/>
              <a:ext cx="3481251" cy="3481251"/>
            </a:xfrm>
            <a:prstGeom prst="rect">
              <a:avLst/>
            </a:prstGeom>
            <a:ln w="57150">
              <a:solidFill>
                <a:schemeClr val="accent6"/>
              </a:solidFill>
            </a:ln>
            <a:scene3d>
              <a:camera prst="isometricOffAxis1Top">
                <a:rot lat="19476000" lon="18882000" rev="4212000"/>
              </a:camera>
              <a:lightRig rig="threePt" dir="t"/>
            </a:scene3d>
            <a:sp3d extrusionH="254000" contourW="63500">
              <a:extrusionClr>
                <a:schemeClr val="tx1"/>
              </a:extrusionClr>
              <a:contourClr>
                <a:schemeClr val="accent6"/>
              </a:contourClr>
            </a:sp3d>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7142" y="1536673"/>
              <a:ext cx="3527745" cy="3527745"/>
            </a:xfrm>
            <a:prstGeom prst="rect">
              <a:avLst/>
            </a:prstGeom>
            <a:ln w="57150">
              <a:solidFill>
                <a:schemeClr val="accent2"/>
              </a:solidFill>
            </a:ln>
            <a:scene3d>
              <a:camera prst="orthographicFront">
                <a:rot lat="19476000" lon="18882000" rev="4212000"/>
              </a:camera>
              <a:lightRig rig="threePt" dir="t"/>
            </a:scene3d>
            <a:sp3d extrusionH="254000" contourW="63500">
              <a:extrusionClr>
                <a:schemeClr val="tx1"/>
              </a:extrusionClr>
              <a:contourClr>
                <a:schemeClr val="accent2"/>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8469" y="-2179"/>
              <a:ext cx="3302725" cy="3302725"/>
            </a:xfrm>
            <a:prstGeom prst="rect">
              <a:avLst/>
            </a:prstGeom>
            <a:ln w="57150">
              <a:solidFill>
                <a:schemeClr val="accent1"/>
              </a:solidFill>
            </a:ln>
            <a:scene3d>
              <a:camera prst="isometricTopUp">
                <a:rot lat="19476224" lon="18882000" rev="4212000"/>
              </a:camera>
              <a:lightRig rig="threePt" dir="t"/>
            </a:scene3d>
            <a:sp3d extrusionH="254000" contourW="63500">
              <a:extrusionClr>
                <a:schemeClr val="tx1"/>
              </a:extrusionClr>
              <a:contourClr>
                <a:schemeClr val="accent1"/>
              </a:contourClr>
            </a:sp3d>
          </p:spPr>
        </p:pic>
      </p:grpSp>
      <p:grpSp>
        <p:nvGrpSpPr>
          <p:cNvPr id="5" name="Group 4"/>
          <p:cNvGrpSpPr/>
          <p:nvPr/>
        </p:nvGrpSpPr>
        <p:grpSpPr>
          <a:xfrm>
            <a:off x="158160" y="424487"/>
            <a:ext cx="4617728" cy="5638392"/>
            <a:chOff x="-87569" y="491957"/>
            <a:chExt cx="5129472" cy="5138968"/>
          </a:xfrm>
        </p:grpSpPr>
        <p:grpSp>
          <p:nvGrpSpPr>
            <p:cNvPr id="18" name="Group 17"/>
            <p:cNvGrpSpPr/>
            <p:nvPr/>
          </p:nvGrpSpPr>
          <p:grpSpPr>
            <a:xfrm>
              <a:off x="-87569" y="491957"/>
              <a:ext cx="5129472" cy="5026918"/>
              <a:chOff x="1150961" y="-15242"/>
              <a:chExt cx="5129472" cy="5026918"/>
            </a:xfrm>
          </p:grpSpPr>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6943" y="-15242"/>
                <a:ext cx="3056131" cy="3056131"/>
              </a:xfrm>
              <a:prstGeom prst="rect">
                <a:avLst/>
              </a:prstGeom>
              <a:ln>
                <a:noFill/>
              </a:ln>
              <a:scene3d>
                <a:camera prst="orthographicFront">
                  <a:rot lat="19476000" lon="18882000" rev="4212000"/>
                </a:camera>
                <a:lightRig rig="threePt" dir="t"/>
              </a:scene3d>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086139">
                <a:off x="3301564" y="1500998"/>
                <a:ext cx="2978869" cy="3392721"/>
              </a:xfrm>
              <a:prstGeom prst="rect">
                <a:avLst/>
              </a:prstGeom>
              <a:ln>
                <a:noFill/>
              </a:ln>
              <a:scene3d>
                <a:camera prst="isometricRightUp">
                  <a:rot lat="2507851" lon="18843198" rev="551498"/>
                </a:camera>
                <a:lightRig rig="threePt" dir="t"/>
              </a:scene3d>
              <a:sp3d/>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150961" y="2068530"/>
                <a:ext cx="2943146" cy="2943146"/>
              </a:xfrm>
              <a:prstGeom prst="rect">
                <a:avLst/>
              </a:prstGeom>
              <a:ln>
                <a:noFill/>
              </a:ln>
              <a:scene3d>
                <a:camera prst="isometricLeftDown">
                  <a:rot lat="1920000" lon="2520000" rev="300000"/>
                </a:camera>
                <a:lightRig rig="threePt" dir="t"/>
              </a:scene3d>
              <a:sp3d>
                <a:bevelT/>
              </a:sp3d>
            </p:spPr>
          </p:pic>
        </p:grpSp>
        <p:sp>
          <p:nvSpPr>
            <p:cNvPr id="16" name="Rectangle 15"/>
            <p:cNvSpPr/>
            <p:nvPr/>
          </p:nvSpPr>
          <p:spPr>
            <a:xfrm rot="20995333">
              <a:off x="764049" y="2399120"/>
              <a:ext cx="3726853" cy="3231805"/>
            </a:xfrm>
            <a:prstGeom prst="rect">
              <a:avLst/>
            </a:prstGeom>
            <a:solidFill>
              <a:schemeClr val="accent6">
                <a:alpha val="30000"/>
              </a:schemeClr>
            </a:solidFill>
            <a:ln>
              <a:noFill/>
            </a:ln>
            <a:scene3d>
              <a:camera prst="isometricTopUp"/>
              <a:lightRig rig="threePt" dir="t"/>
            </a:scene3d>
            <a:sp3d extrusionH="127000">
              <a:extrusionClr>
                <a:schemeClr val="accent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0995333">
              <a:off x="688269" y="1765456"/>
              <a:ext cx="3726853" cy="3231805"/>
            </a:xfrm>
            <a:prstGeom prst="rect">
              <a:avLst/>
            </a:prstGeom>
            <a:solidFill>
              <a:schemeClr val="accent2">
                <a:alpha val="30000"/>
              </a:schemeClr>
            </a:solidFill>
            <a:ln>
              <a:noFill/>
            </a:ln>
            <a:scene3d>
              <a:camera prst="isometricTopUp"/>
              <a:lightRig rig="threePt" dir="t"/>
            </a:scene3d>
            <a:sp3d extrusionH="127000">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rot="20995333">
              <a:off x="459570" y="1044679"/>
              <a:ext cx="4184249" cy="3105891"/>
            </a:xfrm>
            <a:prstGeom prst="rect">
              <a:avLst/>
            </a:prstGeom>
            <a:solidFill>
              <a:schemeClr val="accent1">
                <a:alpha val="30000"/>
              </a:schemeClr>
            </a:solidFill>
            <a:ln>
              <a:noFill/>
            </a:ln>
            <a:scene3d>
              <a:camera prst="isometricTopUp"/>
              <a:lightRig rig="threePt" dir="t"/>
            </a:scene3d>
            <a:sp3d extrusionH="1270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287038" y="186622"/>
            <a:ext cx="6772130" cy="523220"/>
          </a:xfrm>
          <a:prstGeom prst="rect">
            <a:avLst/>
          </a:prstGeom>
          <a:noFill/>
        </p:spPr>
        <p:txBody>
          <a:bodyPr wrap="square" rtlCol="0">
            <a:spAutoFit/>
          </a:bodyPr>
          <a:lstStyle/>
          <a:p>
            <a:r>
              <a:rPr lang="en-US" sz="2800" b="1" dirty="0" smtClean="0">
                <a:solidFill>
                  <a:schemeClr val="bg1"/>
                </a:solidFill>
              </a:rPr>
              <a:t>Protocol for imaging a stack</a:t>
            </a:r>
            <a:endParaRPr lang="en-US" sz="2800" b="1" dirty="0">
              <a:solidFill>
                <a:schemeClr val="bg1"/>
              </a:solidFill>
            </a:endParaRPr>
          </a:p>
        </p:txBody>
      </p:sp>
      <p:sp>
        <p:nvSpPr>
          <p:cNvPr id="28" name="TextBox 27"/>
          <p:cNvSpPr txBox="1"/>
          <p:nvPr/>
        </p:nvSpPr>
        <p:spPr>
          <a:xfrm>
            <a:off x="3973573" y="773429"/>
            <a:ext cx="3777915" cy="523220"/>
          </a:xfrm>
          <a:prstGeom prst="rect">
            <a:avLst/>
          </a:prstGeom>
          <a:noFill/>
        </p:spPr>
        <p:txBody>
          <a:bodyPr wrap="square" rtlCol="0">
            <a:spAutoFit/>
          </a:bodyPr>
          <a:lstStyle/>
          <a:p>
            <a:r>
              <a:rPr lang="en-US" sz="2800" b="1" dirty="0" smtClean="0">
                <a:solidFill>
                  <a:schemeClr val="bg1"/>
                </a:solidFill>
              </a:rPr>
              <a:t>HASTE sequence</a:t>
            </a:r>
            <a:endParaRPr lang="en-US" sz="2800" b="1" dirty="0">
              <a:solidFill>
                <a:schemeClr val="bg1"/>
              </a:solidFill>
            </a:endParaRPr>
          </a:p>
        </p:txBody>
      </p:sp>
      <p:sp>
        <p:nvSpPr>
          <p:cNvPr id="30" name="Right Brace 29"/>
          <p:cNvSpPr/>
          <p:nvPr/>
        </p:nvSpPr>
        <p:spPr>
          <a:xfrm>
            <a:off x="9439826" y="424487"/>
            <a:ext cx="1316736" cy="6109176"/>
          </a:xfrm>
          <a:prstGeom prst="rightBrace">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1" name="TextBox 30"/>
          <p:cNvSpPr txBox="1"/>
          <p:nvPr/>
        </p:nvSpPr>
        <p:spPr>
          <a:xfrm>
            <a:off x="10419568" y="2981911"/>
            <a:ext cx="1790581" cy="1815882"/>
          </a:xfrm>
          <a:prstGeom prst="rect">
            <a:avLst/>
          </a:prstGeom>
          <a:noFill/>
        </p:spPr>
        <p:txBody>
          <a:bodyPr wrap="square" rtlCol="0">
            <a:spAutoFit/>
          </a:bodyPr>
          <a:lstStyle/>
          <a:p>
            <a:r>
              <a:rPr lang="en-US" sz="2800" b="1" dirty="0" smtClean="0">
                <a:solidFill>
                  <a:schemeClr val="bg1"/>
                </a:solidFill>
              </a:rPr>
              <a:t>Stack acquired in ~1 min.</a:t>
            </a:r>
            <a:endParaRPr lang="en-US" sz="2800" b="1" dirty="0">
              <a:solidFill>
                <a:schemeClr val="bg1"/>
              </a:solidFill>
            </a:endParaRPr>
          </a:p>
          <a:p>
            <a:endParaRPr lang="en-US" sz="2800" b="1" dirty="0">
              <a:solidFill>
                <a:schemeClr val="bg1"/>
              </a:solidFill>
            </a:endParaRPr>
          </a:p>
        </p:txBody>
      </p:sp>
      <p:cxnSp>
        <p:nvCxnSpPr>
          <p:cNvPr id="19" name="Straight Arrow Connector 18"/>
          <p:cNvCxnSpPr/>
          <p:nvPr/>
        </p:nvCxnSpPr>
        <p:spPr>
          <a:xfrm flipH="1">
            <a:off x="9041809" y="775854"/>
            <a:ext cx="1316736" cy="31352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391396" y="519407"/>
            <a:ext cx="1698669" cy="954107"/>
          </a:xfrm>
          <a:prstGeom prst="rect">
            <a:avLst/>
          </a:prstGeom>
          <a:noFill/>
        </p:spPr>
        <p:txBody>
          <a:bodyPr wrap="square" rtlCol="0">
            <a:spAutoFit/>
          </a:bodyPr>
          <a:lstStyle/>
          <a:p>
            <a:r>
              <a:rPr lang="en-US" sz="2800" b="1" dirty="0" smtClean="0">
                <a:solidFill>
                  <a:schemeClr val="bg1"/>
                </a:solidFill>
              </a:rPr>
              <a:t>~500 </a:t>
            </a:r>
            <a:r>
              <a:rPr lang="en-US" sz="2800" b="1" dirty="0" err="1" smtClean="0">
                <a:solidFill>
                  <a:schemeClr val="bg1"/>
                </a:solidFill>
              </a:rPr>
              <a:t>ms</a:t>
            </a:r>
            <a:endParaRPr lang="en-US" sz="2800" b="1" dirty="0" smtClean="0">
              <a:solidFill>
                <a:schemeClr val="bg1"/>
              </a:solidFill>
            </a:endParaRPr>
          </a:p>
          <a:p>
            <a:r>
              <a:rPr lang="en-US" sz="2800" b="1" dirty="0" smtClean="0">
                <a:solidFill>
                  <a:schemeClr val="bg1"/>
                </a:solidFill>
              </a:rPr>
              <a:t>+ 1-2s</a:t>
            </a:r>
            <a:endParaRPr lang="en-US" sz="2800" b="1" dirty="0">
              <a:solidFill>
                <a:schemeClr val="bg1"/>
              </a:solidFill>
            </a:endParaRPr>
          </a:p>
        </p:txBody>
      </p:sp>
      <p:sp>
        <p:nvSpPr>
          <p:cNvPr id="25" name="TextBox 24"/>
          <p:cNvSpPr txBox="1"/>
          <p:nvPr/>
        </p:nvSpPr>
        <p:spPr>
          <a:xfrm>
            <a:off x="158159" y="6043917"/>
            <a:ext cx="9869951" cy="600164"/>
          </a:xfrm>
          <a:prstGeom prst="rect">
            <a:avLst/>
          </a:prstGeom>
          <a:noFill/>
        </p:spPr>
        <p:txBody>
          <a:bodyPr wrap="square" rtlCol="0">
            <a:spAutoFit/>
          </a:bodyPr>
          <a:lstStyle/>
          <a:p>
            <a:endParaRPr lang="en-US" sz="1100" dirty="0" smtClean="0">
              <a:solidFill>
                <a:schemeClr val="bg1"/>
              </a:solidFill>
            </a:endParaRPr>
          </a:p>
          <a:p>
            <a:r>
              <a:rPr lang="en-US" sz="1100" dirty="0" err="1">
                <a:solidFill>
                  <a:schemeClr val="bg1"/>
                </a:solidFill>
                <a:latin typeface="Arial" panose="020B0604020202020204" pitchFamily="34" charset="0"/>
                <a:cs typeface="Arial" panose="020B0604020202020204" pitchFamily="34" charset="0"/>
              </a:rPr>
              <a:t>Gholipour</a:t>
            </a:r>
            <a:r>
              <a:rPr lang="en-US" sz="1100" dirty="0">
                <a:solidFill>
                  <a:schemeClr val="bg1"/>
                </a:solidFill>
                <a:latin typeface="Arial" panose="020B0604020202020204" pitchFamily="34" charset="0"/>
                <a:cs typeface="Arial" panose="020B0604020202020204" pitchFamily="34" charset="0"/>
              </a:rPr>
              <a:t>, Ali, et al. </a:t>
            </a:r>
            <a:r>
              <a:rPr lang="en-US" sz="1100" dirty="0" err="1">
                <a:solidFill>
                  <a:schemeClr val="bg1"/>
                </a:solidFill>
                <a:latin typeface="Arial" panose="020B0604020202020204" pitchFamily="34" charset="0"/>
                <a:cs typeface="Arial" panose="020B0604020202020204" pitchFamily="34" charset="0"/>
              </a:rPr>
              <a:t>doi</a:t>
            </a:r>
            <a:r>
              <a:rPr lang="en-US" sz="1100" dirty="0">
                <a:solidFill>
                  <a:schemeClr val="bg1"/>
                </a:solidFill>
                <a:latin typeface="Arial" panose="020B0604020202020204" pitchFamily="34" charset="0"/>
                <a:cs typeface="Arial" panose="020B0604020202020204" pitchFamily="34" charset="0"/>
              </a:rPr>
              <a:t>: 10.1002/cmr.a.21321</a:t>
            </a:r>
            <a:endParaRPr lang="en-US" sz="1100" dirty="0">
              <a:solidFill>
                <a:schemeClr val="bg1"/>
              </a:solidFill>
              <a:latin typeface="Arial" panose="020B0604020202020204" pitchFamily="34" charset="0"/>
              <a:ea typeface="Calibri" charset="0"/>
              <a:cs typeface="Arial" panose="020B0604020202020204" pitchFamily="34" charset="0"/>
            </a:endParaRPr>
          </a:p>
          <a:p>
            <a:r>
              <a:rPr lang="en-US" sz="1100" dirty="0">
                <a:solidFill>
                  <a:schemeClr val="bg1"/>
                </a:solidFill>
                <a:latin typeface="Arial" panose="020B0604020202020204" pitchFamily="34" charset="0"/>
                <a:cs typeface="Arial" panose="020B0604020202020204" pitchFamily="34" charset="0"/>
              </a:rPr>
              <a:t>Jarvis, Deborah A., et al. </a:t>
            </a:r>
            <a:r>
              <a:rPr lang="en-US" sz="1100" dirty="0" err="1">
                <a:solidFill>
                  <a:schemeClr val="bg1"/>
                </a:solidFill>
                <a:latin typeface="Arial" panose="020B0604020202020204" pitchFamily="34" charset="0"/>
                <a:cs typeface="Arial" panose="020B0604020202020204" pitchFamily="34" charset="0"/>
              </a:rPr>
              <a:t>doi</a:t>
            </a:r>
            <a:r>
              <a:rPr lang="en-US" sz="1100" dirty="0">
                <a:solidFill>
                  <a:schemeClr val="bg1"/>
                </a:solidFill>
                <a:latin typeface="Arial" panose="020B0604020202020204" pitchFamily="34" charset="0"/>
                <a:cs typeface="Arial" panose="020B0604020202020204" pitchFamily="34" charset="0"/>
              </a:rPr>
              <a:t>: 10.1002/jmri.26316</a:t>
            </a:r>
          </a:p>
        </p:txBody>
      </p:sp>
    </p:spTree>
    <p:extLst>
      <p:ext uri="{BB962C8B-B14F-4D97-AF65-F5344CB8AC3E}">
        <p14:creationId xmlns:p14="http://schemas.microsoft.com/office/powerpoint/2010/main" val="9304826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mage result for mri computer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2772"/>
            <a:ext cx="2833215" cy="21226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8159" y="186622"/>
            <a:ext cx="866002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white"/>
                </a:solidFill>
                <a:effectLst/>
                <a:uLnTx/>
                <a:uFillTx/>
                <a:latin typeface="Calibri" panose="020F0502020204030204"/>
                <a:ea typeface="+mn-ea"/>
                <a:cs typeface="+mn-cs"/>
              </a:rPr>
              <a:t>Challenges in T2W Fetal Brain MRI Clinical workflow</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p:cNvGrpSpPr/>
          <p:nvPr/>
        </p:nvGrpSpPr>
        <p:grpSpPr>
          <a:xfrm>
            <a:off x="7268009" y="2101495"/>
            <a:ext cx="4761977" cy="4761977"/>
            <a:chOff x="7430022" y="2096022"/>
            <a:chExt cx="4761977" cy="4761977"/>
          </a:xfrm>
        </p:grpSpPr>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0022" y="2096022"/>
              <a:ext cx="4761977" cy="4761977"/>
            </a:xfrm>
            <a:prstGeom prst="rect">
              <a:avLst/>
            </a:prstGeom>
          </p:spPr>
        </p:pic>
        <p:pic>
          <p:nvPicPr>
            <p:cNvPr id="48" name="Picture 2" descr="heckmar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247" y="2157513"/>
              <a:ext cx="1067371" cy="9697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Arrow Connector 3"/>
          <p:cNvCxnSpPr/>
          <p:nvPr/>
        </p:nvCxnSpPr>
        <p:spPr>
          <a:xfrm flipV="1">
            <a:off x="2903474" y="1922374"/>
            <a:ext cx="1164406" cy="666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315200" y="2034959"/>
            <a:ext cx="4823041" cy="4823041"/>
            <a:chOff x="7368957" y="2051885"/>
            <a:chExt cx="4823041" cy="4823041"/>
          </a:xfrm>
        </p:grpSpPr>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8957" y="2051885"/>
              <a:ext cx="4823041" cy="4823041"/>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54932" y="2233115"/>
              <a:ext cx="529478" cy="730246"/>
            </a:xfrm>
            <a:prstGeom prst="rect">
              <a:avLst/>
            </a:prstGeom>
          </p:spPr>
        </p:pic>
      </p:grpSp>
      <p:grpSp>
        <p:nvGrpSpPr>
          <p:cNvPr id="58" name="Group 57"/>
          <p:cNvGrpSpPr/>
          <p:nvPr/>
        </p:nvGrpSpPr>
        <p:grpSpPr>
          <a:xfrm>
            <a:off x="7293278" y="1886667"/>
            <a:ext cx="4866883" cy="4866883"/>
            <a:chOff x="7280435" y="2036346"/>
            <a:chExt cx="4866883" cy="4866883"/>
          </a:xfrm>
        </p:grpSpPr>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0435" y="2036346"/>
              <a:ext cx="4866883" cy="4866883"/>
            </a:xfrm>
            <a:prstGeom prst="rect">
              <a:avLst/>
            </a:prstGeom>
          </p:spPr>
        </p:pic>
        <p:pic>
          <p:nvPicPr>
            <p:cNvPr id="57" name="Picture 2" descr="heckmar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4883" y="2178520"/>
              <a:ext cx="1067371" cy="9697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p:nvPr/>
        </p:nvGrpSpPr>
        <p:grpSpPr>
          <a:xfrm>
            <a:off x="7238311" y="1889963"/>
            <a:ext cx="4885490" cy="4885490"/>
            <a:chOff x="7261828" y="2059073"/>
            <a:chExt cx="4885490" cy="4885490"/>
          </a:xfrm>
        </p:grpSpPr>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1828" y="2059073"/>
              <a:ext cx="4885490" cy="4885490"/>
            </a:xfrm>
            <a:prstGeom prst="rect">
              <a:avLst/>
            </a:prstGeom>
          </p:spPr>
        </p:pic>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50724" y="2204812"/>
              <a:ext cx="529478" cy="730246"/>
            </a:xfrm>
            <a:prstGeom prst="rect">
              <a:avLst/>
            </a:prstGeom>
          </p:spPr>
        </p:pic>
      </p:grpSp>
      <p:grpSp>
        <p:nvGrpSpPr>
          <p:cNvPr id="70" name="Group 69"/>
          <p:cNvGrpSpPr/>
          <p:nvPr/>
        </p:nvGrpSpPr>
        <p:grpSpPr>
          <a:xfrm>
            <a:off x="7269629" y="1901609"/>
            <a:ext cx="4890532" cy="4890532"/>
            <a:chOff x="10095237" y="7698959"/>
            <a:chExt cx="4890532" cy="4890532"/>
          </a:xfrm>
        </p:grpSpPr>
        <p:pic>
          <p:nvPicPr>
            <p:cNvPr id="68" name="Picture 6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95237" y="7698959"/>
              <a:ext cx="4890532" cy="4890532"/>
            </a:xfrm>
            <a:prstGeom prst="rect">
              <a:avLst/>
            </a:prstGeom>
          </p:spPr>
        </p:pic>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47141" y="7850081"/>
              <a:ext cx="529478" cy="730246"/>
            </a:xfrm>
            <a:prstGeom prst="rect">
              <a:avLst/>
            </a:prstGeom>
          </p:spPr>
        </p:pic>
      </p:grpSp>
      <p:pic>
        <p:nvPicPr>
          <p:cNvPr id="46" name="Picture 4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6800" y="709842"/>
            <a:ext cx="2438400" cy="2438400"/>
          </a:xfrm>
          <a:prstGeom prst="rect">
            <a:avLst/>
          </a:prstGeom>
          <a:scene3d>
            <a:camera prst="isometricTopUp"/>
            <a:lightRig rig="threePt" dir="t"/>
          </a:scene3d>
          <a:sp3d extrusionH="1016000" contourW="88900">
            <a:contourClr>
              <a:schemeClr val="bg1"/>
            </a:contourClr>
          </a:sp3d>
        </p:spPr>
      </p:pic>
      <p:sp>
        <p:nvSpPr>
          <p:cNvPr id="8" name="Rectangle 7"/>
          <p:cNvSpPr/>
          <p:nvPr/>
        </p:nvSpPr>
        <p:spPr>
          <a:xfrm>
            <a:off x="4093319" y="612249"/>
            <a:ext cx="4011017" cy="3002061"/>
          </a:xfrm>
          <a:prstGeom prst="rect">
            <a:avLst/>
          </a:prstGeom>
          <a:solidFill>
            <a:schemeClr val="accent6">
              <a:lumMod val="60000"/>
              <a:lumOff val="40000"/>
              <a:alpha val="44000"/>
            </a:schemeClr>
          </a:solidFill>
          <a:ln>
            <a:noFill/>
          </a:ln>
          <a:scene3d>
            <a:camera prst="isometricTopUp"/>
            <a:lightRig rig="threePt" dir="t"/>
          </a:scene3d>
          <a:sp3d extrusionH="127000">
            <a:extrusionClr>
              <a:schemeClr val="accent6">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4067880" y="796354"/>
            <a:ext cx="4173926" cy="3002061"/>
          </a:xfrm>
          <a:prstGeom prst="rect">
            <a:avLst/>
          </a:prstGeom>
          <a:solidFill>
            <a:srgbClr val="FF7C80">
              <a:alpha val="0"/>
            </a:srgbClr>
          </a:solidFill>
          <a:ln>
            <a:noFill/>
          </a:ln>
          <a:scene3d>
            <a:camera prst="isometricTopUp"/>
            <a:lightRig rig="threePt" dir="t"/>
          </a:scene3d>
          <a:sp3d extrusionH="127000">
            <a:extrusionClr>
              <a:srgbClr val="FF7C8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p:cNvSpPr/>
          <p:nvPr/>
        </p:nvSpPr>
        <p:spPr>
          <a:xfrm>
            <a:off x="4067880" y="980149"/>
            <a:ext cx="4173926" cy="3002061"/>
          </a:xfrm>
          <a:prstGeom prst="rect">
            <a:avLst/>
          </a:prstGeom>
          <a:solidFill>
            <a:schemeClr val="accent6">
              <a:lumMod val="60000"/>
              <a:lumOff val="40000"/>
              <a:alpha val="0"/>
            </a:schemeClr>
          </a:solidFill>
          <a:ln>
            <a:noFill/>
          </a:ln>
          <a:scene3d>
            <a:camera prst="isometricTopUp"/>
            <a:lightRig rig="threePt" dir="t"/>
          </a:scene3d>
          <a:sp3d extrusionH="127000">
            <a:extrusionClr>
              <a:schemeClr val="accent6">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p:cNvSpPr/>
          <p:nvPr/>
        </p:nvSpPr>
        <p:spPr>
          <a:xfrm>
            <a:off x="4083463" y="1354223"/>
            <a:ext cx="4173926" cy="3002061"/>
          </a:xfrm>
          <a:prstGeom prst="rect">
            <a:avLst/>
          </a:prstGeom>
          <a:solidFill>
            <a:srgbClr val="FF7C80">
              <a:alpha val="0"/>
            </a:srgbClr>
          </a:solidFill>
          <a:ln>
            <a:noFill/>
          </a:ln>
          <a:scene3d>
            <a:camera prst="isometricTopUp"/>
            <a:lightRig rig="threePt" dir="t"/>
          </a:scene3d>
          <a:sp3d extrusionH="127000">
            <a:extrusionClr>
              <a:srgbClr val="FF7C8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7" name="Group 66"/>
          <p:cNvGrpSpPr/>
          <p:nvPr/>
        </p:nvGrpSpPr>
        <p:grpSpPr>
          <a:xfrm>
            <a:off x="8532664" y="2967037"/>
            <a:ext cx="2438401" cy="2438400"/>
            <a:chOff x="8358118" y="2504392"/>
            <a:chExt cx="2438401" cy="2438400"/>
          </a:xfrm>
        </p:grpSpPr>
        <p:pic>
          <p:nvPicPr>
            <p:cNvPr id="65" name="Picture 6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58118" y="2504392"/>
              <a:ext cx="2438400" cy="2438400"/>
            </a:xfrm>
            <a:prstGeom prst="rect">
              <a:avLst/>
            </a:prstGeom>
            <a:scene3d>
              <a:camera prst="isometricTopUp"/>
              <a:lightRig rig="threePt" dir="t"/>
            </a:scene3d>
            <a:sp3d extrusionH="1016000" contourW="88900">
              <a:contourClr>
                <a:schemeClr val="bg1"/>
              </a:contourClr>
            </a:sp3d>
          </p:spPr>
        </p:pic>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7041" y="3425691"/>
              <a:ext cx="529478" cy="730246"/>
            </a:xfrm>
            <a:prstGeom prst="rect">
              <a:avLst/>
            </a:prstGeom>
          </p:spPr>
        </p:pic>
      </p:grpSp>
      <p:sp>
        <p:nvSpPr>
          <p:cNvPr id="71" name="Rectangle 70"/>
          <p:cNvSpPr/>
          <p:nvPr/>
        </p:nvSpPr>
        <p:spPr>
          <a:xfrm>
            <a:off x="4067880" y="1182355"/>
            <a:ext cx="4173926" cy="3002061"/>
          </a:xfrm>
          <a:prstGeom prst="rect">
            <a:avLst/>
          </a:prstGeom>
          <a:solidFill>
            <a:srgbClr val="FF7C80">
              <a:alpha val="0"/>
            </a:srgbClr>
          </a:solidFill>
          <a:ln>
            <a:noFill/>
          </a:ln>
          <a:scene3d>
            <a:camera prst="isometricTopUp"/>
            <a:lightRig rig="threePt" dir="t"/>
          </a:scene3d>
          <a:sp3d extrusionH="127000">
            <a:extrusionClr>
              <a:srgbClr val="FF7C8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58159" y="5000665"/>
            <a:ext cx="866002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white"/>
                </a:solidFill>
                <a:effectLst/>
                <a:uLnTx/>
                <a:uFillTx/>
                <a:latin typeface="Calibri" panose="020F0502020204030204"/>
                <a:ea typeface="+mn-ea"/>
                <a:cs typeface="+mn-cs"/>
              </a:rPr>
              <a:t>automated Image Quality Assessment (IQA)</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p:cNvGrpSpPr/>
          <p:nvPr/>
        </p:nvGrpSpPr>
        <p:grpSpPr>
          <a:xfrm>
            <a:off x="1778631" y="2871267"/>
            <a:ext cx="2647188" cy="1334963"/>
            <a:chOff x="1778631" y="2871267"/>
            <a:chExt cx="2647188" cy="1334963"/>
          </a:xfrm>
        </p:grpSpPr>
        <p:cxnSp>
          <p:nvCxnSpPr>
            <p:cNvPr id="30" name="Straight Arrow Connector 29"/>
            <p:cNvCxnSpPr/>
            <p:nvPr/>
          </p:nvCxnSpPr>
          <p:spPr>
            <a:xfrm flipH="1">
              <a:off x="3401597" y="2871267"/>
              <a:ext cx="691722" cy="87783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3499498" y="3279392"/>
              <a:ext cx="731459" cy="51871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564513" y="3585860"/>
              <a:ext cx="861306" cy="36101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778631" y="3683010"/>
              <a:ext cx="172086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white"/>
                  </a:solidFill>
                  <a:effectLst/>
                  <a:uLnTx/>
                  <a:uFillTx/>
                  <a:latin typeface="Calibri" panose="020F0502020204030204"/>
                  <a:ea typeface="+mn-ea"/>
                  <a:cs typeface="+mn-cs"/>
                </a:rPr>
                <a:t>Reacquire </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3" name="TextBox 42"/>
          <p:cNvSpPr txBox="1"/>
          <p:nvPr/>
        </p:nvSpPr>
        <p:spPr>
          <a:xfrm>
            <a:off x="9139084" y="823900"/>
            <a:ext cx="242734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white"/>
                </a:solidFill>
                <a:effectLst/>
                <a:uLnTx/>
                <a:uFillTx/>
                <a:latin typeface="Calibri" panose="020F0502020204030204"/>
                <a:ea typeface="+mn-ea"/>
                <a:cs typeface="+mn-cs"/>
              </a:rPr>
              <a:t>6-12+ stacks</a:t>
            </a:r>
          </a:p>
        </p:txBody>
      </p:sp>
      <p:sp>
        <p:nvSpPr>
          <p:cNvPr id="36" name="TextBox 35"/>
          <p:cNvSpPr txBox="1"/>
          <p:nvPr/>
        </p:nvSpPr>
        <p:spPr>
          <a:xfrm>
            <a:off x="69314" y="6086099"/>
            <a:ext cx="1156444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smtClean="0">
                <a:ln>
                  <a:noFill/>
                </a:ln>
                <a:solidFill>
                  <a:prstClr val="white"/>
                </a:solidFill>
                <a:effectLst/>
                <a:uLnTx/>
                <a:uFillTx/>
                <a:latin typeface="Arial" panose="020B0604020202020204" pitchFamily="34" charset="0"/>
                <a:ea typeface="+mn-ea"/>
                <a:cs typeface="Arial" panose="020B0604020202020204" pitchFamily="34" charset="0"/>
              </a:rPr>
              <a:t>Kainz</a:t>
            </a:r>
            <a:r>
              <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 Bernhard, </a:t>
            </a:r>
            <a:r>
              <a:rPr kumimoji="0" lang="en-US" sz="1000" b="0" i="0" u="none" strike="noStrike" kern="1200" cap="none" spc="0" normalizeH="0" baseline="0" noProof="0" dirty="0" err="1" smtClean="0">
                <a:ln>
                  <a:noFill/>
                </a:ln>
                <a:solidFill>
                  <a:prstClr val="white"/>
                </a:solidFill>
                <a:effectLst/>
                <a:uLnTx/>
                <a:uFillTx/>
                <a:latin typeface="Arial" panose="020B0604020202020204" pitchFamily="34" charset="0"/>
                <a:ea typeface="+mn-ea"/>
                <a:cs typeface="Arial" panose="020B0604020202020204" pitchFamily="34" charset="0"/>
              </a:rPr>
              <a:t>etl</a:t>
            </a: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al. </a:t>
            </a:r>
            <a:r>
              <a:rPr kumimoji="0" lang="en-US" sz="1000" b="0" i="0" u="none" strike="noStrike" kern="1200" cap="none" spc="0" normalizeH="0" baseline="0" noProof="0" dirty="0" err="1" smtClean="0">
                <a:ln>
                  <a:noFill/>
                </a:ln>
                <a:solidFill>
                  <a:prstClr val="white"/>
                </a:solidFill>
                <a:effectLst/>
                <a:uLnTx/>
                <a:uFillTx/>
                <a:latin typeface="Arial" panose="020B0604020202020204" pitchFamily="34" charset="0"/>
                <a:ea typeface="+mn-ea"/>
                <a:cs typeface="Arial" panose="020B0604020202020204" pitchFamily="34" charset="0"/>
              </a:rPr>
              <a:t>doi</a:t>
            </a:r>
            <a:r>
              <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 10.1109/TMI.2015.2415453</a:t>
            </a: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2004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0" grpId="0" animBg="1"/>
      <p:bldP spid="55" grpId="0" animBg="1"/>
      <p:bldP spid="62" grpId="0" animBg="1"/>
      <p:bldP spid="71" grpId="0" animBg="1"/>
      <p:bldP spid="29" grpId="0"/>
      <p:bldP spid="43"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888" y="0"/>
            <a:ext cx="6858000" cy="6858000"/>
          </a:xfrm>
          <a:prstGeom prst="rect">
            <a:avLst/>
          </a:prstGeom>
        </p:spPr>
      </p:pic>
      <p:cxnSp>
        <p:nvCxnSpPr>
          <p:cNvPr id="9" name="Straight Arrow Connector 8"/>
          <p:cNvCxnSpPr>
            <a:stCxn id="8" idx="1"/>
          </p:cNvCxnSpPr>
          <p:nvPr/>
        </p:nvCxnSpPr>
        <p:spPr>
          <a:xfrm flipH="1">
            <a:off x="7772970" y="2208810"/>
            <a:ext cx="2128887" cy="5125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7E18D37D-8C90-5A43-A0D2-CC2543AEEABC}"/>
              </a:ext>
            </a:extLst>
          </p:cNvPr>
          <p:cNvSpPr txBox="1"/>
          <p:nvPr/>
        </p:nvSpPr>
        <p:spPr>
          <a:xfrm>
            <a:off x="9901857" y="1916422"/>
            <a:ext cx="992451" cy="584775"/>
          </a:xfrm>
          <a:prstGeom prst="rect">
            <a:avLst/>
          </a:prstGeom>
          <a:noFill/>
          <a:ln>
            <a:noFill/>
          </a:ln>
        </p:spPr>
        <p:txBody>
          <a:bodyPr wrap="none" rtlCol="0">
            <a:spAutoFit/>
          </a:bodyPr>
          <a:lstStyle/>
          <a:p>
            <a:r>
              <a:rPr lang="en-US" sz="3200" b="1" dirty="0" smtClean="0">
                <a:solidFill>
                  <a:schemeClr val="bg1"/>
                </a:solidFill>
              </a:rPr>
              <a:t>Skull</a:t>
            </a:r>
            <a:endParaRPr lang="en-US" sz="3200" b="1" dirty="0">
              <a:solidFill>
                <a:schemeClr val="bg1"/>
              </a:solidFill>
            </a:endParaRPr>
          </a:p>
        </p:txBody>
      </p:sp>
      <p:cxnSp>
        <p:nvCxnSpPr>
          <p:cNvPr id="11" name="Straight Arrow Connector 10"/>
          <p:cNvCxnSpPr>
            <a:stCxn id="12" idx="1"/>
          </p:cNvCxnSpPr>
          <p:nvPr/>
        </p:nvCxnSpPr>
        <p:spPr>
          <a:xfrm flipH="1">
            <a:off x="7463301" y="1531119"/>
            <a:ext cx="2438556" cy="8049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7E18D37D-8C90-5A43-A0D2-CC2543AEEABC}"/>
              </a:ext>
            </a:extLst>
          </p:cNvPr>
          <p:cNvSpPr txBox="1"/>
          <p:nvPr/>
        </p:nvSpPr>
        <p:spPr>
          <a:xfrm>
            <a:off x="9901857" y="1238731"/>
            <a:ext cx="1163652" cy="584775"/>
          </a:xfrm>
          <a:prstGeom prst="rect">
            <a:avLst/>
          </a:prstGeom>
          <a:noFill/>
          <a:ln>
            <a:noFill/>
          </a:ln>
        </p:spPr>
        <p:txBody>
          <a:bodyPr wrap="none" rtlCol="0">
            <a:spAutoFit/>
          </a:bodyPr>
          <a:lstStyle/>
          <a:p>
            <a:r>
              <a:rPr lang="en-US" sz="3200" b="1" dirty="0" smtClean="0">
                <a:solidFill>
                  <a:schemeClr val="bg1"/>
                </a:solidFill>
              </a:rPr>
              <a:t>Scalp </a:t>
            </a:r>
            <a:endParaRPr lang="en-US" sz="3200" b="1" dirty="0">
              <a:solidFill>
                <a:schemeClr val="bg1"/>
              </a:solidFill>
            </a:endParaRPr>
          </a:p>
        </p:txBody>
      </p:sp>
      <p:cxnSp>
        <p:nvCxnSpPr>
          <p:cNvPr id="13" name="Straight Arrow Connector 12"/>
          <p:cNvCxnSpPr>
            <a:stCxn id="14" idx="1"/>
          </p:cNvCxnSpPr>
          <p:nvPr/>
        </p:nvCxnSpPr>
        <p:spPr>
          <a:xfrm flipH="1">
            <a:off x="7723648" y="2886501"/>
            <a:ext cx="2111396" cy="4352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7E18D37D-8C90-5A43-A0D2-CC2543AEEABC}"/>
              </a:ext>
            </a:extLst>
          </p:cNvPr>
          <p:cNvSpPr txBox="1"/>
          <p:nvPr/>
        </p:nvSpPr>
        <p:spPr>
          <a:xfrm>
            <a:off x="9835044" y="2594113"/>
            <a:ext cx="1297278" cy="584775"/>
          </a:xfrm>
          <a:prstGeom prst="rect">
            <a:avLst/>
          </a:prstGeom>
          <a:noFill/>
          <a:ln>
            <a:noFill/>
          </a:ln>
        </p:spPr>
        <p:txBody>
          <a:bodyPr wrap="none" rtlCol="0">
            <a:spAutoFit/>
          </a:bodyPr>
          <a:lstStyle/>
          <a:p>
            <a:r>
              <a:rPr lang="en-US" sz="3200" b="1" dirty="0" smtClean="0">
                <a:solidFill>
                  <a:schemeClr val="bg1"/>
                </a:solidFill>
              </a:rPr>
              <a:t>Cortex</a:t>
            </a:r>
            <a:endParaRPr lang="en-US" sz="3200" b="1" dirty="0">
              <a:solidFill>
                <a:schemeClr val="bg1"/>
              </a:solidFill>
            </a:endParaRPr>
          </a:p>
        </p:txBody>
      </p:sp>
      <p:cxnSp>
        <p:nvCxnSpPr>
          <p:cNvPr id="15" name="Straight Arrow Connector 14"/>
          <p:cNvCxnSpPr>
            <a:stCxn id="16" idx="1"/>
          </p:cNvCxnSpPr>
          <p:nvPr/>
        </p:nvCxnSpPr>
        <p:spPr>
          <a:xfrm flipH="1">
            <a:off x="7116417" y="3657108"/>
            <a:ext cx="2502429" cy="1073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7E18D37D-8C90-5A43-A0D2-CC2543AEEABC}"/>
              </a:ext>
            </a:extLst>
          </p:cNvPr>
          <p:cNvSpPr txBox="1"/>
          <p:nvPr/>
        </p:nvSpPr>
        <p:spPr>
          <a:xfrm>
            <a:off x="9618846" y="3364720"/>
            <a:ext cx="2474908" cy="584775"/>
          </a:xfrm>
          <a:prstGeom prst="rect">
            <a:avLst/>
          </a:prstGeom>
          <a:noFill/>
          <a:ln>
            <a:noFill/>
          </a:ln>
        </p:spPr>
        <p:txBody>
          <a:bodyPr wrap="none" rtlCol="0">
            <a:spAutoFit/>
          </a:bodyPr>
          <a:lstStyle/>
          <a:p>
            <a:r>
              <a:rPr lang="en-US" sz="3200" b="1" dirty="0" smtClean="0">
                <a:solidFill>
                  <a:schemeClr val="bg1"/>
                </a:solidFill>
              </a:rPr>
              <a:t>White matter</a:t>
            </a:r>
            <a:endParaRPr lang="en-US" sz="3200" b="1" dirty="0">
              <a:solidFill>
                <a:schemeClr val="bg1"/>
              </a:solidFill>
            </a:endParaRPr>
          </a:p>
        </p:txBody>
      </p:sp>
      <p:cxnSp>
        <p:nvCxnSpPr>
          <p:cNvPr id="18" name="Straight Arrow Connector 17"/>
          <p:cNvCxnSpPr>
            <a:stCxn id="19" idx="1"/>
          </p:cNvCxnSpPr>
          <p:nvPr/>
        </p:nvCxnSpPr>
        <p:spPr>
          <a:xfrm flipH="1" flipV="1">
            <a:off x="7546176" y="3919294"/>
            <a:ext cx="2377363" cy="9699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7E18D37D-8C90-5A43-A0D2-CC2543AEEABC}"/>
              </a:ext>
            </a:extLst>
          </p:cNvPr>
          <p:cNvSpPr txBox="1"/>
          <p:nvPr/>
        </p:nvSpPr>
        <p:spPr>
          <a:xfrm>
            <a:off x="9923539" y="4104379"/>
            <a:ext cx="2170215" cy="1569660"/>
          </a:xfrm>
          <a:prstGeom prst="rect">
            <a:avLst/>
          </a:prstGeom>
          <a:noFill/>
          <a:ln>
            <a:noFill/>
          </a:ln>
        </p:spPr>
        <p:txBody>
          <a:bodyPr wrap="square" rtlCol="0">
            <a:spAutoFit/>
          </a:bodyPr>
          <a:lstStyle/>
          <a:p>
            <a:r>
              <a:rPr lang="en-US" sz="3200" b="1" dirty="0" smtClean="0">
                <a:solidFill>
                  <a:schemeClr val="bg1"/>
                </a:solidFill>
              </a:rPr>
              <a:t>Cerebral Spinal Fluid</a:t>
            </a:r>
          </a:p>
          <a:p>
            <a:endParaRPr lang="en-US" sz="3200" b="1" dirty="0">
              <a:solidFill>
                <a:schemeClr val="bg1"/>
              </a:solidFill>
            </a:endParaRPr>
          </a:p>
        </p:txBody>
      </p:sp>
      <p:pic>
        <p:nvPicPr>
          <p:cNvPr id="20" name="Picture 2" descr="heckm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2750" y="49608"/>
            <a:ext cx="927100" cy="9271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872039" y="2336095"/>
            <a:ext cx="2900932" cy="25102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06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eries_00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0531" y="6350"/>
            <a:ext cx="8770938" cy="6858000"/>
          </a:xfrm>
          <a:prstGeom prst="rect">
            <a:avLst/>
          </a:prstGeom>
        </p:spPr>
      </p:pic>
      <p:sp>
        <p:nvSpPr>
          <p:cNvPr id="7" name="Oval 6"/>
          <p:cNvSpPr/>
          <p:nvPr/>
        </p:nvSpPr>
        <p:spPr>
          <a:xfrm rot="19964466">
            <a:off x="5295897" y="2048056"/>
            <a:ext cx="2540000" cy="17446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2" descr="heckmar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0250" y="100806"/>
            <a:ext cx="9271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10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2014 Style">
      <a:dk1>
        <a:srgbClr val="00B050"/>
      </a:dk1>
      <a:lt1>
        <a:srgbClr val="FFFFFF"/>
      </a:lt1>
      <a:dk2>
        <a:srgbClr val="FFFFFF"/>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bg1"/>
            </a:gs>
            <a:gs pos="100000">
              <a:srgbClr val="C00000"/>
            </a:gs>
            <a:gs pos="0">
              <a:schemeClr val="tx1">
                <a:lumMod val="50000"/>
              </a:schemeClr>
            </a:gs>
          </a:gsLst>
          <a:path path="circle">
            <a:fillToRect r="100000" b="100000"/>
          </a:path>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18594</TotalTime>
  <Words>1362</Words>
  <Application>Microsoft Macintosh PowerPoint</Application>
  <PresentationFormat>Widescreen</PresentationFormat>
  <Paragraphs>282</Paragraphs>
  <Slides>30</Slides>
  <Notes>23</Notes>
  <HiddenSlides>0</HiddenSlides>
  <MMClips>2</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9" baseType="lpstr">
      <vt:lpstr>Calibri</vt:lpstr>
      <vt:lpstr>Calibri Light</vt:lpstr>
      <vt:lpstr>Cambria Math</vt:lpstr>
      <vt:lpstr>ＭＳ Ｐゴシック</vt:lpstr>
      <vt:lpstr>Arial</vt:lpstr>
      <vt:lpstr>Office Theme</vt:lpstr>
      <vt:lpstr>3_Office Theme</vt:lpstr>
      <vt:lpstr>6_Office Theme</vt:lpstr>
      <vt:lpstr>1_Office Theme</vt:lpstr>
      <vt:lpstr>A Deep Learning Approach for  Image Quality Assessment of  Fetal Brain MRI</vt:lpstr>
      <vt:lpstr>PowerPoint Presentation</vt:lpstr>
      <vt:lpstr>Fetal Brain MRI complements Ultrasound in diagnosing brain abnormalities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Neural Networks for IQA classifier</vt:lpstr>
      <vt:lpstr>PowerPoint Presentation</vt:lpstr>
      <vt:lpstr>PowerPoint Presentation</vt:lpstr>
      <vt:lpstr>PowerPoint Presentation</vt:lpstr>
      <vt:lpstr>Grad-CAM for saliency maps</vt:lpstr>
      <vt:lpstr>Grad-CAM for saliency maps</vt:lpstr>
      <vt:lpstr>PowerPoint Presentation</vt:lpstr>
      <vt:lpstr>PowerPoint Presentation</vt:lpstr>
      <vt:lpstr>PowerPoint Presentation</vt:lpstr>
      <vt:lpstr>Insights from saliency maps</vt:lpstr>
      <vt:lpstr>Insights from saliency maps</vt:lpstr>
      <vt:lpstr>Summary and Next steps</vt:lpstr>
      <vt:lpstr>Summary and Next steps</vt:lpstr>
      <vt:lpstr>Acknowledgments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Fetal Brain MR Image Quality Assessment and Enhancement</dc:title>
  <dc:creator>Microsoft Office User</dc:creator>
  <cp:lastModifiedBy>Microsoft Office User</cp:lastModifiedBy>
  <cp:revision>516</cp:revision>
  <dcterms:created xsi:type="dcterms:W3CDTF">2019-01-02T18:27:16Z</dcterms:created>
  <dcterms:modified xsi:type="dcterms:W3CDTF">2019-05-13T21:13:33Z</dcterms:modified>
</cp:coreProperties>
</file>